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463" r:id="rId3"/>
    <p:sldId id="535" r:id="rId4"/>
    <p:sldId id="538" r:id="rId5"/>
    <p:sldId id="539" r:id="rId6"/>
    <p:sldId id="540" r:id="rId7"/>
    <p:sldId id="541" r:id="rId8"/>
    <p:sldId id="553" r:id="rId9"/>
    <p:sldId id="554" r:id="rId10"/>
    <p:sldId id="555" r:id="rId11"/>
    <p:sldId id="556" r:id="rId12"/>
    <p:sldId id="557" r:id="rId13"/>
    <p:sldId id="558" r:id="rId14"/>
    <p:sldId id="559" r:id="rId15"/>
    <p:sldId id="560" r:id="rId16"/>
    <p:sldId id="563" r:id="rId17"/>
    <p:sldId id="564" r:id="rId18"/>
    <p:sldId id="565" r:id="rId19"/>
    <p:sldId id="566" r:id="rId20"/>
    <p:sldId id="567" r:id="rId21"/>
    <p:sldId id="568" r:id="rId22"/>
    <p:sldId id="569" r:id="rId23"/>
    <p:sldId id="570" r:id="rId24"/>
    <p:sldId id="571" r:id="rId25"/>
    <p:sldId id="572" r:id="rId26"/>
    <p:sldId id="573" r:id="rId27"/>
    <p:sldId id="574" r:id="rId28"/>
    <p:sldId id="575" r:id="rId29"/>
    <p:sldId id="576" r:id="rId30"/>
    <p:sldId id="577" r:id="rId31"/>
    <p:sldId id="578" r:id="rId32"/>
    <p:sldId id="579" r:id="rId33"/>
    <p:sldId id="580" r:id="rId34"/>
    <p:sldId id="581" r:id="rId35"/>
    <p:sldId id="582" r:id="rId36"/>
    <p:sldId id="583" r:id="rId37"/>
    <p:sldId id="584" r:id="rId38"/>
    <p:sldId id="585" r:id="rId39"/>
  </p:sldIdLst>
  <p:sldSz cx="9144000" cy="6858000" type="screen4x3"/>
  <p:notesSz cx="6881813" cy="92964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58" autoAdjust="0"/>
    <p:restoredTop sz="65198" autoAdjust="0"/>
  </p:normalViewPr>
  <p:slideViewPr>
    <p:cSldViewPr>
      <p:cViewPr varScale="1">
        <p:scale>
          <a:sx n="63" d="100"/>
          <a:sy n="63" d="100"/>
        </p:scale>
        <p:origin x="9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7"/>
            <a:ext cx="2982743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4" rIns="93525" bIns="46764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084" y="7"/>
            <a:ext cx="2981185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4" rIns="93525" bIns="46764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8829678"/>
            <a:ext cx="2982743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4" rIns="93525" bIns="46764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84" y="8829678"/>
            <a:ext cx="2981185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4" rIns="93525" bIns="46764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7"/>
            <a:ext cx="2982743" cy="463551"/>
          </a:xfrm>
          <a:prstGeom prst="rect">
            <a:avLst/>
          </a:prstGeom>
        </p:spPr>
        <p:txBody>
          <a:bodyPr vert="horz" lIns="93525" tIns="46764" rIns="93525" bIns="46764" rtlCol="0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84" y="7"/>
            <a:ext cx="2981185" cy="463551"/>
          </a:xfrm>
          <a:prstGeom prst="rect">
            <a:avLst/>
          </a:prstGeom>
        </p:spPr>
        <p:txBody>
          <a:bodyPr vert="horz" lIns="93525" tIns="46764" rIns="93525" bIns="46764" rtlCol="0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25" tIns="46764" rIns="93525" bIns="4676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1" y="4416431"/>
            <a:ext cx="5504204" cy="4181474"/>
          </a:xfrm>
          <a:prstGeom prst="rect">
            <a:avLst/>
          </a:prstGeom>
        </p:spPr>
        <p:txBody>
          <a:bodyPr vert="horz" lIns="93525" tIns="46764" rIns="93525" bIns="4676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8829678"/>
            <a:ext cx="2982743" cy="465140"/>
          </a:xfrm>
          <a:prstGeom prst="rect">
            <a:avLst/>
          </a:prstGeom>
        </p:spPr>
        <p:txBody>
          <a:bodyPr vert="horz" lIns="93525" tIns="46764" rIns="93525" bIns="46764" rtlCol="0" anchor="b"/>
          <a:lstStyle>
            <a:lvl1pPr algn="l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84" y="8829678"/>
            <a:ext cx="2981185" cy="465140"/>
          </a:xfrm>
          <a:prstGeom prst="rect">
            <a:avLst/>
          </a:prstGeom>
        </p:spPr>
        <p:txBody>
          <a:bodyPr vert="horz" lIns="93525" tIns="46764" rIns="93525" bIns="46764" rtlCol="0" anchor="b"/>
          <a:lstStyle>
            <a:lvl1pPr algn="r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4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Hid this one and next two for 201020 because I was out of time to prepare.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64" indent="-2844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43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21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299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76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653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830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007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500C21-A931-49E6-8425-972BFDED6A09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98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00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1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L1 is in D. Just examine the description.</a:t>
            </a:r>
          </a:p>
          <a:p>
            <a:r>
              <a:rPr lang="en-US" smtClean="0"/>
              <a:t>Ditto L2.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L3 and L4 are not decidable, by Rice's Theorem, because they are nontrivial properties of the Languages accepted by TMs.  </a:t>
            </a:r>
          </a:p>
          <a:p>
            <a:endParaRPr lang="en-US" smtClean="0"/>
          </a:p>
          <a:p>
            <a:r>
              <a:rPr lang="en-US" smtClean="0"/>
              <a:t>Reduction proofs on hidden slides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64" indent="-2844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43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21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299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76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653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830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007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C5FF99-DA45-46AD-BE66-FC64CF4E324C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5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If 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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M# does not accept any strings.  Oracle accepts.</a:t>
            </a:r>
          </a:p>
          <a:p>
            <a:endParaRPr lang="en-US" smtClean="0"/>
          </a:p>
          <a:p>
            <a:r>
              <a:rPr lang="en-US" smtClean="0"/>
              <a:t>If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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  The M halts on input w, so M# accepts {</a:t>
            </a:r>
            <a:r>
              <a:rPr lang="en-US" smtClean="0">
                <a:sym typeface="Symbol" panose="05050102010706020507" pitchFamily="18" charset="2"/>
              </a:rPr>
              <a:t>}  Oracle does not accept.</a:t>
            </a: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64" indent="-2844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43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21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299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76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653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830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007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81FDDF-F670-48A2-8F62-458113A7D0C1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95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L1 is SD.  Just run M on w and see if it halts and rejects</a:t>
            </a:r>
          </a:p>
          <a:p>
            <a:endParaRPr lang="en-US" smtClean="0"/>
          </a:p>
          <a:p>
            <a:r>
              <a:rPr lang="en-US" smtClean="0"/>
              <a:t>L2 is not SD.</a:t>
            </a:r>
          </a:p>
          <a:p>
            <a:endParaRPr lang="en-US" smtClean="0"/>
          </a:p>
          <a:p>
            <a:r>
              <a:rPr lang="en-US" smtClean="0"/>
              <a:t>L3 : Details on next slides, we won't do them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64" indent="-2844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43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21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299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76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653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830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007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F1A917-A37D-4194-9AFD-DFCBC0D02A9C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64" indent="-2844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43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21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299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76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653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830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007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D68056-6A89-4615-84F9-17482E4E9F44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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then M# isn’t a decider.  So Oracle fails to accept.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Thus this one does not work.</a:t>
            </a:r>
          </a:p>
        </p:txBody>
      </p:sp>
    </p:spTree>
    <p:extLst>
      <p:ext uri="{BB962C8B-B14F-4D97-AF65-F5344CB8AC3E}">
        <p14:creationId xmlns:p14="http://schemas.microsoft.com/office/powerpoint/2010/main" val="2252477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47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5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060" indent="-29004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1724" indent="-23203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4081" indent="-23203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9755" indent="-23203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7083" indent="-2320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4414" indent="-2320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1745" indent="-2320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9074" indent="-23203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1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64" indent="-2844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43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21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299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76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653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830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007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148B6-996F-4C4B-8261-3D48BC204391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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#) = {a}.</a:t>
            </a:r>
          </a:p>
          <a:p>
            <a:pPr eaLnBrk="1" hangingPunct="1"/>
            <a:r>
              <a:rPr lang="en-US" smtClean="0"/>
              <a:t>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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#) = </a:t>
            </a:r>
            <a:r>
              <a:rPr lang="en-US" smtClean="0">
                <a:sym typeface="Symbol" panose="05050102010706020507" pitchFamily="18" charset="2"/>
              </a:rPr>
              <a:t>*.</a:t>
            </a:r>
          </a:p>
        </p:txBody>
      </p:sp>
    </p:spTree>
    <p:extLst>
      <p:ext uri="{BB962C8B-B14F-4D97-AF65-F5344CB8AC3E}">
        <p14:creationId xmlns:p14="http://schemas.microsoft.com/office/powerpoint/2010/main" val="2250432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75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2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64" indent="-2844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43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21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299" indent="-22758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76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653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830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007" indent="-227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3C6B4D-85DB-4418-8525-422DCA7E0D52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smtClean="0"/>
              <a:t>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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?) -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#) = </a:t>
            </a:r>
            <a:r>
              <a:rPr lang="en-US" smtClean="0">
                <a:sym typeface="Symbol" panose="05050102010706020507" pitchFamily="18" charset="2"/>
              </a:rPr>
              <a:t>* -  = *.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smtClean="0"/>
              <a:t>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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?) -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#) =  </a:t>
            </a:r>
            <a:r>
              <a:rPr lang="en-US" smtClean="0">
                <a:sym typeface="Symbol" panose="05050102010706020507" pitchFamily="18" charset="2"/>
              </a:rPr>
              <a:t>* - *= .</a:t>
            </a:r>
          </a:p>
        </p:txBody>
      </p:sp>
    </p:spTree>
    <p:extLst>
      <p:ext uri="{BB962C8B-B14F-4D97-AF65-F5344CB8AC3E}">
        <p14:creationId xmlns:p14="http://schemas.microsoft.com/office/powerpoint/2010/main" val="565545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5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1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93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29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1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89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39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70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50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542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043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16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51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88" indent="-2844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80" indent="-2275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72" indent="-2275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364" indent="-2275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558" indent="-2275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748" indent="-2275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940" indent="-2275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132" indent="-2275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78E1D3-C652-487D-B1F8-DD96FFDBF5BF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9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88" indent="-2844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80" indent="-2275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72" indent="-2275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364" indent="-2275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558" indent="-2275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748" indent="-2275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940" indent="-2275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132" indent="-2275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D6B72-21E7-4DCA-8117-03C0ADFBC30C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&lt;M, w&gt; is in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L(M#) = </a:t>
            </a:r>
            <a:r>
              <a:rPr lang="en-US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If &lt;M, w&gt; is not in </a:t>
            </a:r>
            <a:r>
              <a:rPr lang="en-US" smtClean="0"/>
              <a:t>H, L(M#) is </a:t>
            </a:r>
            <a:r>
              <a:rPr lang="en-US" smtClean="0">
                <a:sym typeface="Symbol" panose="05050102010706020507" pitchFamily="18" charset="2"/>
              </a:rPr>
              <a:t>*.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In neither case either is L(M#) = A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B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So Oracle makes no distinction between the two cases.</a:t>
            </a:r>
          </a:p>
        </p:txBody>
      </p:sp>
    </p:spTree>
    <p:extLst>
      <p:ext uri="{BB962C8B-B14F-4D97-AF65-F5344CB8AC3E}">
        <p14:creationId xmlns:p14="http://schemas.microsoft.com/office/powerpoint/2010/main" val="386253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688" indent="-2844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980" indent="-2275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172" indent="-2275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364" indent="-2275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558" indent="-2275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8748" indent="-2275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940" indent="-2275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132" indent="-2275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E22CDC-40B0-4A1A-9033-E869D2713C9F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&lt;M, w&gt; is in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L(M#) = </a:t>
            </a:r>
            <a:r>
              <a:rPr lang="en-US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endParaRPr 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If &lt;M, w&gt; is not in </a:t>
            </a:r>
            <a:r>
              <a:rPr lang="en-US" smtClean="0"/>
              <a:t>H, L(M#) is </a:t>
            </a:r>
            <a:r>
              <a:rPr lang="en-US" smtClean="0">
                <a:sym typeface="Symbol" panose="05050102010706020507" pitchFamily="18" charset="2"/>
              </a:rPr>
              <a:t>A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B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.   So Oracle gets it backwards.</a:t>
            </a:r>
          </a:p>
          <a:p>
            <a:pPr eaLnBrk="1" hangingPunct="1"/>
            <a:endParaRPr 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Can we just use NOT?  No because SD languages are not closed under complement!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0292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M</a:t>
            </a:r>
            <a:r>
              <a:rPr lang="en-US" dirty="0"/>
              <a:t># immediately accepts all strings in </a:t>
            </a:r>
            <a:r>
              <a:rPr lang="en-US" dirty="0" err="1"/>
              <a:t>A</a:t>
            </a:r>
            <a:r>
              <a:rPr lang="en-US" baseline="30000" dirty="0" err="1"/>
              <a:t>n</a:t>
            </a:r>
            <a:r>
              <a:rPr lang="en-US" dirty="0" err="1"/>
              <a:t>B</a:t>
            </a:r>
            <a:r>
              <a:rPr lang="en-US" baseline="30000" dirty="0" err="1"/>
              <a:t>n</a:t>
            </a:r>
            <a:r>
              <a:rPr lang="en-US" dirty="0"/>
              <a:t>.  If </a:t>
            </a:r>
            <a:r>
              <a:rPr lang="en-US" i="1" dirty="0"/>
              <a:t>M</a:t>
            </a:r>
            <a:r>
              <a:rPr lang="en-US" dirty="0"/>
              <a:t> does not halt on</a:t>
            </a:r>
          </a:p>
          <a:p>
            <a:pPr eaLnBrk="1" hangingPunct="1"/>
            <a:r>
              <a:rPr lang="en-US" dirty="0"/>
              <a:t>	</a:t>
            </a:r>
            <a:r>
              <a:rPr lang="en-US" i="1" dirty="0"/>
              <a:t>w</a:t>
            </a:r>
            <a:r>
              <a:rPr lang="en-US" dirty="0"/>
              <a:t>, those are the only strings </a:t>
            </a:r>
            <a:r>
              <a:rPr lang="en-US" i="1" dirty="0"/>
              <a:t>M</a:t>
            </a:r>
            <a:r>
              <a:rPr lang="en-US" dirty="0"/>
              <a:t># accepts.  If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i="1" dirty="0"/>
              <a:t>w</a:t>
            </a:r>
            <a:r>
              <a:rPr lang="en-US" dirty="0"/>
              <a:t>, </a:t>
            </a:r>
          </a:p>
          <a:p>
            <a:pPr eaLnBrk="1" hangingPunct="1"/>
            <a:r>
              <a:rPr lang="en-US" dirty="0"/>
              <a:t>	</a:t>
            </a:r>
            <a:r>
              <a:rPr lang="en-US" i="1" dirty="0"/>
              <a:t>M</a:t>
            </a:r>
            <a:r>
              <a:rPr lang="en-US" dirty="0"/>
              <a:t>#  accepts everything: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H: </a:t>
            </a:r>
            <a:r>
              <a:rPr lang="en-US" i="1" dirty="0"/>
              <a:t>M</a:t>
            </a:r>
            <a:r>
              <a:rPr lang="en-US" dirty="0"/>
              <a:t> does not halt on </a:t>
            </a:r>
            <a:r>
              <a:rPr lang="en-US" i="1" dirty="0"/>
              <a:t>w</a:t>
            </a:r>
            <a:r>
              <a:rPr lang="en-US" dirty="0"/>
              <a:t>, so </a:t>
            </a:r>
            <a:r>
              <a:rPr lang="en-US" i="1" dirty="0"/>
              <a:t>M</a:t>
            </a:r>
            <a:r>
              <a:rPr lang="en-US" dirty="0"/>
              <a:t># accepts strings in</a:t>
            </a:r>
          </a:p>
          <a:p>
            <a:pPr eaLnBrk="1" hangingPunct="1"/>
            <a:r>
              <a:rPr lang="en-US" dirty="0"/>
              <a:t>		 </a:t>
            </a:r>
            <a:r>
              <a:rPr lang="en-US" dirty="0" err="1"/>
              <a:t>A</a:t>
            </a:r>
            <a:r>
              <a:rPr lang="en-US" baseline="30000" dirty="0" err="1"/>
              <a:t>n</a:t>
            </a:r>
            <a:r>
              <a:rPr lang="en-US" dirty="0" err="1"/>
              <a:t>B</a:t>
            </a:r>
            <a:r>
              <a:rPr lang="en-US" baseline="30000" dirty="0" err="1"/>
              <a:t>n</a:t>
            </a:r>
            <a:r>
              <a:rPr lang="en-US" dirty="0"/>
              <a:t> in step 1.1.  Then it gets stuck in step 1.4, so it accepts</a:t>
            </a:r>
          </a:p>
          <a:p>
            <a:pPr eaLnBrk="1" hangingPunct="1"/>
            <a:r>
              <a:rPr lang="en-US" dirty="0"/>
              <a:t>		 nothing else.  It is an </a:t>
            </a:r>
            <a:r>
              <a:rPr lang="en-US" dirty="0" err="1"/>
              <a:t>A</a:t>
            </a:r>
            <a:r>
              <a:rPr lang="en-US" baseline="30000" dirty="0" err="1"/>
              <a:t>n</a:t>
            </a:r>
            <a:r>
              <a:rPr lang="en-US" dirty="0" err="1"/>
              <a:t>B</a:t>
            </a:r>
            <a:r>
              <a:rPr lang="en-US" baseline="30000" dirty="0" err="1"/>
              <a:t>n</a:t>
            </a:r>
            <a:r>
              <a:rPr lang="en-US" dirty="0"/>
              <a:t>  acceptor</a:t>
            </a:r>
            <a:r>
              <a:rPr lang="en-US" b="1" dirty="0"/>
              <a:t>.  </a:t>
            </a:r>
            <a:r>
              <a:rPr lang="en-US" b="1" i="1" dirty="0"/>
              <a:t>Oracle</a:t>
            </a:r>
            <a:r>
              <a:rPr lang="en-US" b="1" dirty="0"/>
              <a:t> accepts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H: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i="1" dirty="0"/>
              <a:t>w</a:t>
            </a:r>
            <a:r>
              <a:rPr lang="en-US" dirty="0"/>
              <a:t>, so </a:t>
            </a:r>
            <a:r>
              <a:rPr lang="en-US" i="1" dirty="0"/>
              <a:t>M</a:t>
            </a:r>
            <a:r>
              <a:rPr lang="en-US" dirty="0"/>
              <a:t># accepts everything</a:t>
            </a:r>
            <a:r>
              <a:rPr lang="en-US" b="1" dirty="0"/>
              <a:t>.  </a:t>
            </a:r>
            <a:br>
              <a:rPr lang="en-US" b="1" dirty="0"/>
            </a:br>
            <a:r>
              <a:rPr lang="en-US" b="1" dirty="0"/>
              <a:t>       </a:t>
            </a:r>
            <a:r>
              <a:rPr lang="en-US" b="1" i="1" dirty="0"/>
              <a:t>Oracle </a:t>
            </a:r>
            <a:r>
              <a:rPr lang="en-US" b="1" dirty="0"/>
              <a:t>does not  accept.</a:t>
            </a:r>
          </a:p>
          <a:p>
            <a:endParaRPr lang="en-US" dirty="0" smtClean="0"/>
          </a:p>
          <a:p>
            <a:pPr defTabSz="910355"/>
            <a:r>
              <a:rPr lang="en-US" dirty="0"/>
              <a:t>But no machine to </a:t>
            </a:r>
            <a:r>
              <a:rPr lang="en-US" dirty="0" err="1"/>
              <a:t>semidecide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 can exist, so neither does </a:t>
            </a:r>
            <a:r>
              <a:rPr lang="en-US" i="1" dirty="0"/>
              <a:t>Oracle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28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52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backwards, and in this case, where it may not halt in one case, we can’t just flip the cases..</a:t>
            </a:r>
          </a:p>
          <a:p>
            <a:r>
              <a:rPr lang="en-US" baseline="0" dirty="0" smtClean="0"/>
              <a:t>We could try doing what we did in previous examples and have it halt on something before runn8ng M on 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the only way to get it to halt on </a:t>
            </a:r>
            <a:r>
              <a:rPr lang="en-US" i="1" baseline="0" dirty="0" smtClean="0"/>
              <a:t>everything would be to have it halt before it runs M.  Then, M#'s behavior would not depend on whether M halts on 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9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oustrophedon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raevoli.com/boust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Non-SD </a:t>
            </a:r>
            <a:r>
              <a:rPr lang="en-US" sz="4000" dirty="0" smtClean="0">
                <a:solidFill>
                  <a:schemeClr val="tx2"/>
                </a:solidFill>
              </a:rPr>
              <a:t>Reductions</a:t>
            </a:r>
          </a:p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Undecidable problems that are 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not about Turing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838200" y="762000"/>
            <a:ext cx="80772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 reduces 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 to H</a:t>
            </a:r>
            <a:r>
              <a:rPr lang="en-US" sz="2000" baseline="-25000" dirty="0"/>
              <a:t>ALL</a:t>
            </a:r>
            <a:r>
              <a:rPr lang="en-US" sz="2000" dirty="0"/>
              <a:t>:</a:t>
            </a:r>
          </a:p>
          <a:p>
            <a:pPr eaLnBrk="1" hangingPunct="1"/>
            <a:r>
              <a:rPr lang="en-US" sz="2000" dirty="0"/>
              <a:t>    1. Construct the description &lt;</a:t>
            </a:r>
            <a:r>
              <a:rPr lang="en-US" sz="2000" i="1" dirty="0"/>
              <a:t>M</a:t>
            </a:r>
            <a:r>
              <a:rPr lang="en-US" sz="2000" dirty="0"/>
              <a:t>#&gt;, where </a:t>
            </a:r>
            <a:r>
              <a:rPr lang="en-US" sz="2000" i="1" dirty="0"/>
              <a:t>M</a:t>
            </a:r>
            <a:r>
              <a:rPr lang="en-US" sz="2000" dirty="0"/>
              <a:t>#(</a:t>
            </a:r>
            <a:r>
              <a:rPr lang="en-US" sz="2000" i="1" dirty="0"/>
              <a:t>x</a:t>
            </a:r>
            <a:r>
              <a:rPr lang="en-US" sz="2000" dirty="0"/>
              <a:t>) operates  as follows:</a:t>
            </a:r>
          </a:p>
          <a:p>
            <a:pPr lvl="1" eaLnBrk="1" hangingPunct="1"/>
            <a:r>
              <a:rPr lang="en-US" sz="2000" dirty="0"/>
              <a:t>	1.1. Copy the input </a:t>
            </a:r>
            <a:r>
              <a:rPr lang="en-US" sz="2000" i="1" dirty="0"/>
              <a:t>x</a:t>
            </a:r>
            <a:r>
              <a:rPr lang="en-US" sz="2000" dirty="0"/>
              <a:t> to another track for later. </a:t>
            </a:r>
          </a:p>
          <a:p>
            <a:pPr lvl="1" eaLnBrk="1" hangingPunct="1"/>
            <a:r>
              <a:rPr lang="en-US" sz="2000" dirty="0"/>
              <a:t>	1.2. Erase the tape.	</a:t>
            </a:r>
          </a:p>
          <a:p>
            <a:pPr lvl="1" eaLnBrk="1" hangingPunct="1"/>
            <a:r>
              <a:rPr lang="en-US" sz="2000" dirty="0"/>
              <a:t>	1.3. Write </a:t>
            </a:r>
            <a:r>
              <a:rPr lang="en-US" sz="2000" i="1" dirty="0"/>
              <a:t>w</a:t>
            </a:r>
            <a:r>
              <a:rPr lang="en-US" sz="2000" dirty="0"/>
              <a:t> on the tape.</a:t>
            </a:r>
          </a:p>
          <a:p>
            <a:pPr lvl="1" eaLnBrk="1" hangingPunct="1"/>
            <a:r>
              <a:rPr lang="en-US" sz="2000" dirty="0"/>
              <a:t>	1.4.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 for |</a:t>
            </a:r>
            <a:r>
              <a:rPr lang="en-US" sz="2000" i="1" dirty="0"/>
              <a:t>x</a:t>
            </a:r>
            <a:r>
              <a:rPr lang="en-US" sz="2000" dirty="0"/>
              <a:t>| steps or until </a:t>
            </a:r>
            <a:r>
              <a:rPr lang="en-US" sz="2000" i="1" dirty="0"/>
              <a:t>M</a:t>
            </a:r>
            <a:r>
              <a:rPr lang="en-US" sz="2000" dirty="0"/>
              <a:t> naturally halts.</a:t>
            </a:r>
          </a:p>
          <a:p>
            <a:pPr lvl="1" eaLnBrk="1" hangingPunct="1"/>
            <a:r>
              <a:rPr lang="en-US" sz="2000" dirty="0"/>
              <a:t>	1.5. If </a:t>
            </a:r>
            <a:r>
              <a:rPr lang="en-US" sz="2000" i="1" dirty="0"/>
              <a:t>M</a:t>
            </a:r>
            <a:r>
              <a:rPr lang="en-US" sz="2000" dirty="0"/>
              <a:t> naturally halted, then loop.</a:t>
            </a:r>
          </a:p>
          <a:p>
            <a:pPr lvl="1" eaLnBrk="1" hangingPunct="1"/>
            <a:r>
              <a:rPr lang="en-US" sz="2000" dirty="0"/>
              <a:t>	1.6. Else halt.	</a:t>
            </a:r>
          </a:p>
          <a:p>
            <a:pPr eaLnBrk="1" hangingPunct="1"/>
            <a:r>
              <a:rPr lang="en-US" sz="2000" dirty="0"/>
              <a:t>    2. Return &lt;</a:t>
            </a:r>
            <a:r>
              <a:rPr lang="en-US" sz="2000" i="1" dirty="0"/>
              <a:t>M</a:t>
            </a:r>
            <a:r>
              <a:rPr lang="en-US" sz="2000" dirty="0"/>
              <a:t>#&gt;.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&gt;)) semidecides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</a:t>
            </a:r>
            <a:endParaRPr lang="en-US" sz="2000" i="1" dirty="0"/>
          </a:p>
          <a:p>
            <a:pPr eaLnBrk="1" hangingPunct="1"/>
            <a:r>
              <a:rPr lang="en-US" sz="2000" i="1" dirty="0"/>
              <a:t>    </a:t>
            </a:r>
            <a:r>
              <a:rPr lang="en-US" sz="2000" dirty="0"/>
              <a:t>    ● 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 No matter how long </a:t>
            </a:r>
            <a:r>
              <a:rPr lang="en-US" sz="2000" i="1" dirty="0"/>
              <a:t>x</a:t>
            </a:r>
            <a:r>
              <a:rPr lang="en-US" sz="2000" dirty="0"/>
              <a:t> is, </a:t>
            </a:r>
            <a:r>
              <a:rPr lang="en-US" sz="2000" i="1" dirty="0"/>
              <a:t>M</a:t>
            </a:r>
            <a:r>
              <a:rPr lang="en-US" sz="2000" dirty="0"/>
              <a:t> will not halt in |</a:t>
            </a:r>
            <a:r>
              <a:rPr lang="en-US" sz="2000" i="1" dirty="0"/>
              <a:t>x</a:t>
            </a:r>
            <a:r>
              <a:rPr lang="en-US" sz="2000" dirty="0"/>
              <a:t>|</a:t>
            </a:r>
          </a:p>
          <a:p>
            <a:pPr eaLnBrk="1" hangingPunct="1"/>
            <a:r>
              <a:rPr lang="en-US" sz="2000" dirty="0"/>
              <a:t>		 steps.  So, for all inputs 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n-US" sz="2000" i="1" dirty="0"/>
              <a:t>M</a:t>
            </a:r>
            <a:r>
              <a:rPr lang="en-US" sz="2000" dirty="0"/>
              <a:t># makes it to step 1.6.  So it </a:t>
            </a:r>
          </a:p>
          <a:p>
            <a:pPr eaLnBrk="1" hangingPunct="1"/>
            <a:r>
              <a:rPr lang="en-US" sz="2000" dirty="0"/>
              <a:t>		halts on everything.  </a:t>
            </a:r>
            <a:r>
              <a:rPr lang="en-US" sz="2000" b="1" i="1" dirty="0"/>
              <a:t>Oracle</a:t>
            </a:r>
            <a:r>
              <a:rPr lang="en-US" sz="2000" b="1" dirty="0"/>
              <a:t> accepts.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i="1" dirty="0"/>
              <a:t>w</a:t>
            </a:r>
            <a:r>
              <a:rPr lang="en-US" sz="2000" dirty="0"/>
              <a:t> in </a:t>
            </a:r>
            <a:r>
              <a:rPr lang="en-US" sz="2000" i="1" dirty="0"/>
              <a:t>n</a:t>
            </a:r>
            <a:r>
              <a:rPr lang="en-US" sz="2000" dirty="0"/>
              <a:t> steps.  On inputs</a:t>
            </a:r>
          </a:p>
          <a:p>
            <a:pPr eaLnBrk="1" hangingPunct="1"/>
            <a:r>
              <a:rPr lang="en-US" sz="2000" dirty="0"/>
              <a:t>		of length less than </a:t>
            </a:r>
            <a:r>
              <a:rPr lang="en-US" sz="2000" i="1" dirty="0"/>
              <a:t>n</a:t>
            </a:r>
            <a:r>
              <a:rPr lang="en-US" sz="2000" dirty="0"/>
              <a:t>, </a:t>
            </a:r>
            <a:r>
              <a:rPr lang="en-US" sz="2000" i="1" dirty="0"/>
              <a:t>M</a:t>
            </a:r>
            <a:r>
              <a:rPr lang="en-US" sz="2000" dirty="0"/>
              <a:t># makes it to step 1.6 and halts.  </a:t>
            </a:r>
          </a:p>
          <a:p>
            <a:pPr eaLnBrk="1" hangingPunct="1"/>
            <a:r>
              <a:rPr lang="en-US" sz="2000" dirty="0"/>
              <a:t>		But on all  inputs of length </a:t>
            </a:r>
            <a:r>
              <a:rPr lang="en-US" sz="2000" i="1" dirty="0"/>
              <a:t>n</a:t>
            </a:r>
            <a:r>
              <a:rPr lang="en-US" sz="2000" dirty="0"/>
              <a:t> or greater, </a:t>
            </a:r>
            <a:r>
              <a:rPr lang="en-US" sz="2000" i="1" dirty="0"/>
              <a:t>M</a:t>
            </a:r>
            <a:r>
              <a:rPr lang="en-US" sz="2000" dirty="0"/>
              <a:t># will loop in step</a:t>
            </a:r>
          </a:p>
          <a:p>
            <a:pPr eaLnBrk="1" hangingPunct="1"/>
            <a:r>
              <a:rPr lang="en-US" sz="2000" dirty="0"/>
              <a:t>		1.5.   </a:t>
            </a:r>
            <a:r>
              <a:rPr lang="en-US" sz="2000" b="1" i="1" dirty="0"/>
              <a:t>Oracle</a:t>
            </a:r>
            <a:r>
              <a:rPr lang="en-US" sz="2000" b="1" dirty="0"/>
              <a:t> does not accept.</a:t>
            </a: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</a:t>
            </a:r>
            <a:r>
              <a:rPr lang="en-US" sz="3600" b="1" baseline="-25000">
                <a:solidFill>
                  <a:schemeClr val="tx2"/>
                </a:solidFill>
              </a:rPr>
              <a:t>ALL</a:t>
            </a:r>
            <a:r>
              <a:rPr lang="en-US" sz="3600" b="1">
                <a:solidFill>
                  <a:schemeClr val="tx2"/>
                </a:solidFill>
              </a:rPr>
              <a:t>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&gt; : TM halts on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</a:t>
            </a:r>
            <a:r>
              <a:rPr lang="en-US" sz="3600" b="1">
                <a:solidFill>
                  <a:schemeClr val="tx2"/>
                </a:solidFill>
              </a:rPr>
              <a:t>*}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5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chemeClr val="tx2"/>
                </a:solidFill>
              </a:rPr>
              <a:t>EqTMs</a:t>
            </a:r>
            <a:r>
              <a:rPr lang="en-US" sz="3600" b="1" dirty="0">
                <a:solidFill>
                  <a:schemeClr val="tx2"/>
                </a:solidFill>
              </a:rPr>
              <a:t> = {&lt;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i="1" baseline="-25000" dirty="0">
                <a:solidFill>
                  <a:schemeClr val="tx2"/>
                </a:solidFill>
              </a:rPr>
              <a:t>a</a:t>
            </a:r>
            <a:r>
              <a:rPr lang="en-US" sz="3600" b="1" dirty="0">
                <a:solidFill>
                  <a:schemeClr val="tx2"/>
                </a:solidFill>
              </a:rPr>
              <a:t>, 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i="1" baseline="-25000" dirty="0">
                <a:solidFill>
                  <a:schemeClr val="tx2"/>
                </a:solidFill>
              </a:rPr>
              <a:t>b</a:t>
            </a:r>
            <a:r>
              <a:rPr lang="en-US" sz="3600" b="1" dirty="0">
                <a:solidFill>
                  <a:schemeClr val="tx2"/>
                </a:solidFill>
              </a:rPr>
              <a:t>&gt; : </a:t>
            </a:r>
            <a:r>
              <a:rPr lang="en-US" sz="3600" b="1" i="1" dirty="0">
                <a:solidFill>
                  <a:schemeClr val="tx2"/>
                </a:solidFill>
              </a:rPr>
              <a:t>L</a:t>
            </a: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i="1" baseline="-25000" dirty="0">
                <a:solidFill>
                  <a:schemeClr val="tx2"/>
                </a:solidFill>
              </a:rPr>
              <a:t>a</a:t>
            </a:r>
            <a:r>
              <a:rPr lang="en-US" sz="3600" b="1" dirty="0">
                <a:solidFill>
                  <a:schemeClr val="tx2"/>
                </a:solidFill>
              </a:rPr>
              <a:t>) = </a:t>
            </a:r>
            <a:r>
              <a:rPr lang="en-US" sz="3600" b="1" i="1" dirty="0">
                <a:solidFill>
                  <a:schemeClr val="tx2"/>
                </a:solidFill>
              </a:rPr>
              <a:t>L</a:t>
            </a: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i="1" baseline="-25000" dirty="0">
                <a:solidFill>
                  <a:schemeClr val="tx2"/>
                </a:solidFill>
              </a:rPr>
              <a:t>b</a:t>
            </a:r>
            <a:r>
              <a:rPr lang="en-US" sz="3600" b="1" dirty="0">
                <a:solidFill>
                  <a:schemeClr val="tx2"/>
                </a:solidFill>
              </a:rPr>
              <a:t>)}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838200" y="1295400"/>
            <a:ext cx="7848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We’ve already shown it’s not in D.  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Now we show it’s also not in SD.</a:t>
            </a:r>
          </a:p>
        </p:txBody>
      </p:sp>
    </p:spTree>
    <p:extLst>
      <p:ext uri="{BB962C8B-B14F-4D97-AF65-F5344CB8AC3E}">
        <p14:creationId xmlns:p14="http://schemas.microsoft.com/office/powerpoint/2010/main" val="373907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EqTMs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) =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8077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			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 = {&lt;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does not halt on </a:t>
            </a:r>
            <a:r>
              <a:rPr lang="en-US" sz="2000" i="1" dirty="0"/>
              <a:t>w</a:t>
            </a:r>
            <a:r>
              <a:rPr lang="en-US" sz="2000" dirty="0"/>
              <a:t>}</a:t>
            </a:r>
          </a:p>
          <a:p>
            <a:pPr eaLnBrk="1" hangingPunct="1"/>
            <a:r>
              <a:rPr lang="en-US" sz="2000" dirty="0"/>
              <a:t> 											  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(?</a:t>
            </a:r>
            <a:r>
              <a:rPr lang="en-US" sz="2000" i="1" dirty="0"/>
              <a:t>Oracle</a:t>
            </a:r>
            <a:r>
              <a:rPr lang="en-US" sz="2000" dirty="0"/>
              <a:t>) 	</a:t>
            </a:r>
            <a:r>
              <a:rPr lang="en-US" sz="2000" dirty="0" err="1">
                <a:solidFill>
                  <a:schemeClr val="tx2"/>
                </a:solidFill>
              </a:rPr>
              <a:t>EqTMs</a:t>
            </a:r>
            <a:r>
              <a:rPr lang="en-US" sz="2000" dirty="0">
                <a:solidFill>
                  <a:schemeClr val="tx2"/>
                </a:solidFill>
              </a:rPr>
              <a:t> = {&lt;</a:t>
            </a:r>
            <a:r>
              <a:rPr lang="en-US" sz="2000" i="1" dirty="0">
                <a:solidFill>
                  <a:schemeClr val="tx2"/>
                </a:solidFill>
              </a:rPr>
              <a:t>M</a:t>
            </a:r>
            <a:r>
              <a:rPr lang="en-US" sz="2000" i="1" baseline="-25000" dirty="0">
                <a:solidFill>
                  <a:schemeClr val="tx2"/>
                </a:solidFill>
              </a:rPr>
              <a:t>a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i="1" dirty="0">
                <a:solidFill>
                  <a:schemeClr val="tx2"/>
                </a:solidFill>
              </a:rPr>
              <a:t>M</a:t>
            </a:r>
            <a:r>
              <a:rPr lang="en-US" sz="2000" i="1" baseline="-25000" dirty="0">
                <a:solidFill>
                  <a:schemeClr val="tx2"/>
                </a:solidFill>
              </a:rPr>
              <a:t>b</a:t>
            </a:r>
            <a:r>
              <a:rPr lang="en-US" sz="2000" dirty="0">
                <a:solidFill>
                  <a:schemeClr val="tx2"/>
                </a:solidFill>
              </a:rPr>
              <a:t>&gt; : </a:t>
            </a:r>
            <a:r>
              <a:rPr lang="en-US" sz="2000" i="1" dirty="0">
                <a:solidFill>
                  <a:schemeClr val="tx2"/>
                </a:solidFill>
              </a:rPr>
              <a:t>L</a:t>
            </a:r>
            <a:r>
              <a:rPr lang="en-US" sz="2000" dirty="0">
                <a:solidFill>
                  <a:schemeClr val="tx2"/>
                </a:solidFill>
              </a:rPr>
              <a:t>(</a:t>
            </a:r>
            <a:r>
              <a:rPr lang="en-US" sz="2000" i="1" dirty="0">
                <a:solidFill>
                  <a:schemeClr val="tx2"/>
                </a:solidFill>
              </a:rPr>
              <a:t>M</a:t>
            </a:r>
            <a:r>
              <a:rPr lang="en-US" sz="2000" i="1" baseline="-25000" dirty="0">
                <a:solidFill>
                  <a:schemeClr val="tx2"/>
                </a:solidFill>
              </a:rPr>
              <a:t>a</a:t>
            </a:r>
            <a:r>
              <a:rPr lang="en-US" sz="2000" dirty="0">
                <a:solidFill>
                  <a:schemeClr val="tx2"/>
                </a:solidFill>
              </a:rPr>
              <a:t>) = </a:t>
            </a:r>
            <a:r>
              <a:rPr lang="en-US" sz="2000" i="1" dirty="0">
                <a:solidFill>
                  <a:schemeClr val="tx2"/>
                </a:solidFill>
              </a:rPr>
              <a:t>L</a:t>
            </a:r>
            <a:r>
              <a:rPr lang="en-US" sz="2000" dirty="0">
                <a:solidFill>
                  <a:schemeClr val="tx2"/>
                </a:solidFill>
              </a:rPr>
              <a:t>(</a:t>
            </a:r>
            <a:r>
              <a:rPr lang="en-US" sz="2000" i="1" dirty="0">
                <a:solidFill>
                  <a:schemeClr val="tx2"/>
                </a:solidFill>
              </a:rPr>
              <a:t>M</a:t>
            </a:r>
            <a:r>
              <a:rPr lang="en-US" sz="2000" i="1" baseline="-25000" dirty="0">
                <a:solidFill>
                  <a:schemeClr val="tx2"/>
                </a:solidFill>
              </a:rPr>
              <a:t>b</a:t>
            </a:r>
            <a:r>
              <a:rPr lang="en-US" sz="2000" dirty="0">
                <a:solidFill>
                  <a:schemeClr val="tx2"/>
                </a:solidFill>
              </a:rPr>
              <a:t>)}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1. Construct the description &lt;</a:t>
            </a:r>
            <a:r>
              <a:rPr lang="en-US" sz="2000" i="1" dirty="0"/>
              <a:t>M</a:t>
            </a:r>
            <a:r>
              <a:rPr lang="en-US" sz="2000" dirty="0"/>
              <a:t>#&gt;:</a:t>
            </a:r>
          </a:p>
          <a:p>
            <a:pPr lvl="1" eaLnBrk="1" hangingPunct="1"/>
            <a:r>
              <a:rPr lang="en-US" sz="2000" dirty="0"/>
              <a:t>        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000" dirty="0"/>
              <a:t>    2. Construct the description &lt;</a:t>
            </a:r>
            <a:r>
              <a:rPr lang="en-US" sz="2000" i="1" dirty="0"/>
              <a:t>M</a:t>
            </a:r>
            <a:r>
              <a:rPr lang="en-US" sz="2000" dirty="0"/>
              <a:t>?&gt;: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    3. Return &lt;</a:t>
            </a:r>
            <a:r>
              <a:rPr lang="en-US" sz="2000" i="1" dirty="0"/>
              <a:t>M</a:t>
            </a:r>
            <a:r>
              <a:rPr lang="en-US" sz="2000" dirty="0"/>
              <a:t>#, </a:t>
            </a:r>
            <a:r>
              <a:rPr lang="en-US" sz="2000" i="1" dirty="0"/>
              <a:t>M</a:t>
            </a:r>
            <a:r>
              <a:rPr lang="en-US" sz="2000" dirty="0"/>
              <a:t>?&gt;.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&gt;)) semidecides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</a:t>
            </a:r>
          </a:p>
          <a:p>
            <a:pPr eaLnBrk="1" hangingPunct="1"/>
            <a:r>
              <a:rPr lang="en-US" sz="2000" dirty="0"/>
              <a:t>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 </a:t>
            </a:r>
          </a:p>
          <a:p>
            <a:pPr eaLnBrk="1" hangingPunct="1"/>
            <a:r>
              <a:rPr lang="en-US" sz="2000" dirty="0"/>
              <a:t>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429000" y="1447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81800" y="3440538"/>
            <a:ext cx="17526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Details on next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1361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EqTMs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) =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838200" y="1066800"/>
            <a:ext cx="8077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i="1" dirty="0">
                <a:latin typeface="Arial" charset="0"/>
              </a:rPr>
              <a:t>R</a:t>
            </a:r>
            <a:r>
              <a:rPr lang="en-US" sz="2200" dirty="0">
                <a:latin typeface="Arial" charset="0"/>
              </a:rPr>
              <a:t>(&lt;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1. Construct the description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#&gt;:</a:t>
            </a:r>
          </a:p>
          <a:p>
            <a:pPr marL="800100" lvl="1" indent="-342900">
              <a:defRPr/>
            </a:pPr>
            <a:r>
              <a:rPr lang="en-US" sz="2200" dirty="0">
                <a:latin typeface="Arial" charset="0"/>
              </a:rPr>
              <a:t>   	 1.1 Erase the tape.     </a:t>
            </a:r>
          </a:p>
          <a:p>
            <a:pPr marL="800100" lvl="1" indent="-342900">
              <a:defRPr/>
            </a:pPr>
            <a:r>
              <a:rPr lang="en-US" sz="2200" dirty="0">
                <a:latin typeface="Arial" charset="0"/>
              </a:rPr>
              <a:t>     	1.2 Write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200" dirty="0">
                <a:latin typeface="Arial" charset="0"/>
              </a:rPr>
              <a:t>     	1.3 Run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on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200" dirty="0">
                <a:latin typeface="Arial" charset="0"/>
              </a:rPr>
              <a:t>      1.4 Accept.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2. Construct the description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?&gt;: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	       1.1 Loop.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3. Return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#,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?&gt;.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If </a:t>
            </a:r>
            <a:r>
              <a:rPr lang="en-US" sz="2200" i="1" dirty="0">
                <a:latin typeface="Arial" charset="0"/>
              </a:rPr>
              <a:t>Oracle</a:t>
            </a:r>
            <a:r>
              <a:rPr lang="en-US" sz="2200" dirty="0">
                <a:latin typeface="Arial" charset="0"/>
              </a:rPr>
              <a:t> exists, </a:t>
            </a:r>
            <a:r>
              <a:rPr lang="en-US" sz="2200" i="1" dirty="0">
                <a:latin typeface="Arial" charset="0"/>
              </a:rPr>
              <a:t>C</a:t>
            </a:r>
            <a:r>
              <a:rPr lang="en-US" sz="2200" dirty="0">
                <a:latin typeface="Arial" charset="0"/>
              </a:rPr>
              <a:t> = </a:t>
            </a:r>
            <a:r>
              <a:rPr lang="en-US" sz="2200" i="1" dirty="0">
                <a:latin typeface="Arial" charset="0"/>
              </a:rPr>
              <a:t>Oracle</a:t>
            </a:r>
            <a:r>
              <a:rPr lang="en-US" sz="2200" dirty="0">
                <a:latin typeface="Arial" charset="0"/>
              </a:rPr>
              <a:t>(</a:t>
            </a:r>
            <a:r>
              <a:rPr lang="en-US" sz="2200" i="1" dirty="0">
                <a:latin typeface="Arial" charset="0"/>
              </a:rPr>
              <a:t>R</a:t>
            </a:r>
            <a:r>
              <a:rPr lang="en-US" sz="2200" dirty="0">
                <a:latin typeface="Arial" charset="0"/>
              </a:rPr>
              <a:t>(&lt;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&gt;)) </a:t>
            </a:r>
            <a:r>
              <a:rPr lang="en-US" sz="2200" dirty="0" err="1">
                <a:latin typeface="Arial" charset="0"/>
              </a:rPr>
              <a:t>semidecides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  <a:sym typeface="Symbol" pitchFamily="18" charset="2"/>
              </a:rPr>
              <a:t></a:t>
            </a:r>
            <a:r>
              <a:rPr lang="en-US" sz="2200" dirty="0">
                <a:latin typeface="Arial" charset="0"/>
              </a:rPr>
              <a:t>H: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? halts on nothing.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●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&gt; </a:t>
            </a:r>
            <a:r>
              <a:rPr lang="en-US" sz="2200" dirty="0">
                <a:latin typeface="Arial" charset="0"/>
                <a:sym typeface="Symbol" pitchFamily="18" charset="2"/>
              </a:rPr>
              <a:t>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  <a:sym typeface="Symbol" pitchFamily="18" charset="2"/>
              </a:rPr>
              <a:t></a:t>
            </a:r>
            <a:r>
              <a:rPr lang="en-US" sz="2200" dirty="0">
                <a:latin typeface="Arial" charset="0"/>
              </a:rPr>
              <a:t>H: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does not halt on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, so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# gets stuck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	    in step 1.3 and halts on nothing.  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Oracle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accepts.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●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&gt; </a:t>
            </a:r>
            <a:r>
              <a:rPr lang="en-US" sz="2200" dirty="0">
                <a:latin typeface="Arial" charset="0"/>
                <a:sym typeface="Symbol" pitchFamily="18" charset="2"/>
              </a:rPr>
              <a:t>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  <a:sym typeface="Symbol" pitchFamily="18" charset="2"/>
              </a:rPr>
              <a:t></a:t>
            </a:r>
            <a:r>
              <a:rPr lang="en-US" sz="2200" dirty="0">
                <a:latin typeface="Arial" charset="0"/>
              </a:rPr>
              <a:t>H: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halts on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, so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# halts on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	   everything.  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Oracle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does not  accept.</a:t>
            </a:r>
          </a:p>
        </p:txBody>
      </p:sp>
    </p:spTree>
    <p:extLst>
      <p:ext uri="{BB962C8B-B14F-4D97-AF65-F5344CB8AC3E}">
        <p14:creationId xmlns:p14="http://schemas.microsoft.com/office/powerpoint/2010/main" val="1889973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800100" y="1143000"/>
            <a:ext cx="807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&gt;: </a:t>
            </a:r>
            <a:r>
              <a:rPr lang="en-US" sz="2400" i="1" dirty="0"/>
              <a:t>M</a:t>
            </a:r>
            <a:r>
              <a:rPr lang="en-US" sz="2400" dirty="0"/>
              <a:t> has an even number of states}.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&gt;: |&lt;</a:t>
            </a:r>
            <a:r>
              <a:rPr lang="en-US" sz="2400" i="1" dirty="0"/>
              <a:t>M</a:t>
            </a:r>
            <a:r>
              <a:rPr lang="en-US" sz="2400" dirty="0"/>
              <a:t>&gt;| is even}.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3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&gt;: |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)| is even}.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4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&gt;: </a:t>
            </a:r>
            <a:r>
              <a:rPr lang="en-US" sz="2400" i="1" dirty="0"/>
              <a:t>M</a:t>
            </a:r>
            <a:r>
              <a:rPr lang="en-US" sz="2400" dirty="0"/>
              <a:t> accepts all even length strings}.</a:t>
            </a: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Details Matter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2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80772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has an even number of states}.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|&lt;</a:t>
            </a:r>
            <a:r>
              <a:rPr lang="en-US" sz="2400" i="1"/>
              <a:t>M</a:t>
            </a:r>
            <a:r>
              <a:rPr lang="en-US" sz="2400"/>
              <a:t>&gt;| is even}.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|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)| is even}.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H </a:t>
            </a:r>
            <a:r>
              <a:rPr lang="en-US" baseline="-25000">
                <a:sym typeface="Symbol" panose="05050102010706020507" pitchFamily="18" charset="2"/>
              </a:rPr>
              <a:t>M</a:t>
            </a:r>
            <a:r>
              <a:rPr lang="en-US">
                <a:sym typeface="Symbol" panose="05050102010706020507" pitchFamily="18" charset="2"/>
              </a:rPr>
              <a:t> </a:t>
            </a:r>
            <a:r>
              <a:rPr lang="en-US" i="1">
                <a:sym typeface="Symbol" panose="05050102010706020507" pitchFamily="18" charset="2"/>
              </a:rPr>
              <a:t>L</a:t>
            </a:r>
            <a:r>
              <a:rPr lang="en-US" baseline="-25000">
                <a:sym typeface="Symbol" panose="05050102010706020507" pitchFamily="18" charset="2"/>
              </a:rPr>
              <a:t>3</a:t>
            </a:r>
            <a:r>
              <a:rPr lang="en-US">
                <a:sym typeface="Symbol" panose="05050102010706020507" pitchFamily="18" charset="2"/>
              </a:rPr>
              <a:t>:  </a:t>
            </a:r>
            <a:r>
              <a:rPr lang="en-US" i="1">
                <a:sym typeface="Symbol" panose="05050102010706020507" pitchFamily="18" charset="2"/>
              </a:rPr>
              <a:t>R</a:t>
            </a:r>
            <a:r>
              <a:rPr lang="en-US">
                <a:sym typeface="Symbol" panose="05050102010706020507" pitchFamily="18" charset="2"/>
              </a:rPr>
              <a:t>(&lt;</a:t>
            </a:r>
            <a:r>
              <a:rPr lang="en-US" i="1">
                <a:sym typeface="Symbol" panose="05050102010706020507" pitchFamily="18" charset="2"/>
              </a:rPr>
              <a:t>M</a:t>
            </a:r>
            <a:r>
              <a:rPr lang="en-US">
                <a:sym typeface="Symbol" panose="05050102010706020507" pitchFamily="18" charset="2"/>
              </a:rPr>
              <a:t>, </a:t>
            </a:r>
            <a:r>
              <a:rPr lang="en-US" i="1">
                <a:sym typeface="Symbol" panose="05050102010706020507" pitchFamily="18" charset="2"/>
              </a:rPr>
              <a:t>w</a:t>
            </a:r>
            <a:r>
              <a:rPr lang="en-US">
                <a:sym typeface="Symbol" panose="05050102010706020507" pitchFamily="18" charset="2"/>
              </a:rPr>
              <a:t>&gt;) = </a:t>
            </a:r>
          </a:p>
          <a:p>
            <a:pPr eaLnBrk="1" hangingPunct="1"/>
            <a:r>
              <a:rPr lang="en-US"/>
              <a:t>  1. Construct the description &lt;</a:t>
            </a:r>
            <a:r>
              <a:rPr lang="en-US" i="1"/>
              <a:t>M</a:t>
            </a:r>
            <a:r>
              <a:rPr lang="en-US"/>
              <a:t>#&gt;, where </a:t>
            </a:r>
            <a:r>
              <a:rPr lang="en-US" i="1"/>
              <a:t>M</a:t>
            </a:r>
            <a:r>
              <a:rPr lang="en-US"/>
              <a:t>#(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	1.1 Copy the input </a:t>
            </a:r>
            <a:r>
              <a:rPr lang="en-US" i="1"/>
              <a:t>x</a:t>
            </a:r>
            <a:r>
              <a:rPr lang="en-US"/>
              <a:t> to another track for later.</a:t>
            </a:r>
          </a:p>
          <a:p>
            <a:pPr lvl="1" eaLnBrk="1" hangingPunct="1"/>
            <a:r>
              <a:rPr lang="en-US"/>
              <a:t>	1.2 Erase the tape.     </a:t>
            </a:r>
          </a:p>
          <a:p>
            <a:pPr lvl="1" eaLnBrk="1" hangingPunct="1"/>
            <a:r>
              <a:rPr lang="en-US"/>
              <a:t>     	1.3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    	1.4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 </a:t>
            </a:r>
          </a:p>
          <a:p>
            <a:pPr lvl="1" eaLnBrk="1" hangingPunct="1"/>
            <a:r>
              <a:rPr lang="en-US"/>
              <a:t>	1.5 If x = </a:t>
            </a:r>
            <a:r>
              <a:rPr lang="en-US">
                <a:sym typeface="Symbol" panose="05050102010706020507" pitchFamily="18" charset="2"/>
              </a:rPr>
              <a:t> then accept.  Else loop.</a:t>
            </a:r>
          </a:p>
          <a:p>
            <a:pPr eaLnBrk="1" hangingPunct="1"/>
            <a:r>
              <a:rPr lang="en-US"/>
              <a:t>   2. Return &lt;</a:t>
            </a:r>
            <a:r>
              <a:rPr lang="en-US" i="1"/>
              <a:t>M</a:t>
            </a:r>
            <a:r>
              <a:rPr lang="en-US"/>
              <a:t>#&gt;.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H: </a:t>
            </a:r>
          </a:p>
          <a:p>
            <a:pPr eaLnBrk="1" hangingPunct="1"/>
            <a:r>
              <a:rPr lang="en-US"/>
              <a:t>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H: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Hidden: The Details Matter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384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685800" y="1041400"/>
            <a:ext cx="8458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Consider 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rejects </a:t>
            </a:r>
            <a:r>
              <a:rPr lang="en-US" sz="2400" i="1"/>
              <a:t>w</a:t>
            </a:r>
            <a:r>
              <a:rPr lang="en-US" sz="2400"/>
              <a:t>}.				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 i="1"/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does not halt on </a:t>
            </a:r>
            <a:r>
              <a:rPr lang="en-US" sz="2400" i="1"/>
              <a:t>w</a:t>
            </a:r>
            <a:r>
              <a:rPr lang="en-US" sz="2400"/>
              <a:t>}.			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is a deciding TM and rejects </a:t>
            </a:r>
            <a:r>
              <a:rPr lang="en-US" sz="2400" i="1"/>
              <a:t>w</a:t>
            </a:r>
            <a:r>
              <a:rPr lang="en-US" sz="2400"/>
              <a:t>}.</a:t>
            </a:r>
          </a:p>
        </p:txBody>
      </p:sp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Accepting, Rejecting, Halting, and Looping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7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6397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{&lt;</a:t>
            </a:r>
            <a:r>
              <a:rPr lang="en-US" sz="3200" b="1" i="1" dirty="0" smtClean="0">
                <a:solidFill>
                  <a:schemeClr val="tx1"/>
                </a:solidFill>
              </a:rPr>
              <a:t>M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i="1" dirty="0" smtClean="0">
                <a:solidFill>
                  <a:schemeClr val="tx1"/>
                </a:solidFill>
              </a:rPr>
              <a:t>w</a:t>
            </a:r>
            <a:r>
              <a:rPr lang="en-US" sz="3200" b="1" dirty="0" smtClean="0">
                <a:solidFill>
                  <a:schemeClr val="tx1"/>
                </a:solidFill>
              </a:rPr>
              <a:t>&gt;: </a:t>
            </a:r>
            <a:r>
              <a:rPr lang="en-US" sz="3200" b="1" i="1" dirty="0" smtClean="0">
                <a:solidFill>
                  <a:schemeClr val="tx1"/>
                </a:solidFill>
              </a:rPr>
              <a:t>M</a:t>
            </a:r>
            <a:r>
              <a:rPr lang="en-US" sz="3200" b="1" dirty="0" smtClean="0">
                <a:solidFill>
                  <a:schemeClr val="tx1"/>
                </a:solidFill>
              </a:rPr>
              <a:t> is a Deciding TM and Rejects </a:t>
            </a:r>
            <a:r>
              <a:rPr lang="en-US" sz="3200" b="1" i="1" dirty="0" smtClean="0">
                <a:solidFill>
                  <a:schemeClr val="tx1"/>
                </a:solidFill>
              </a:rPr>
              <a:t>w</a:t>
            </a:r>
            <a:r>
              <a:rPr lang="en-US" sz="3200" b="1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80772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			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 = 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TM </a:t>
            </a:r>
            <a:r>
              <a:rPr lang="en-US" i="1" dirty="0"/>
              <a:t>M</a:t>
            </a:r>
            <a:r>
              <a:rPr lang="en-US" dirty="0"/>
              <a:t> does not halt on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r>
              <a:rPr lang="en-US" dirty="0"/>
              <a:t> 											     </a:t>
            </a:r>
            <a:r>
              <a:rPr lang="en-US" i="1" dirty="0"/>
              <a:t>R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(?</a:t>
            </a:r>
            <a:r>
              <a:rPr lang="en-US" i="1" dirty="0"/>
              <a:t>Oracle</a:t>
            </a:r>
            <a:r>
              <a:rPr lang="en-US" dirty="0"/>
              <a:t>) 	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&gt;: </a:t>
            </a:r>
            <a:r>
              <a:rPr lang="en-US" i="1" dirty="0"/>
              <a:t>M</a:t>
            </a:r>
            <a:r>
              <a:rPr lang="en-US" dirty="0"/>
              <a:t> is a deciding TM and rejects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endParaRPr lang="en-US" i="1" dirty="0"/>
          </a:p>
          <a:p>
            <a:pPr eaLnBrk="1" hangingPunct="1"/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1. Construct the description &lt;</a:t>
            </a:r>
            <a:r>
              <a:rPr lang="en-US" i="1" dirty="0"/>
              <a:t>M</a:t>
            </a:r>
            <a:r>
              <a:rPr lang="en-US" dirty="0"/>
              <a:t>#&gt;, where </a:t>
            </a:r>
            <a:r>
              <a:rPr lang="en-US" i="1" dirty="0"/>
              <a:t>M</a:t>
            </a:r>
            <a:r>
              <a:rPr lang="en-US" dirty="0"/>
              <a:t>#(</a:t>
            </a:r>
            <a:r>
              <a:rPr lang="en-US" i="1" dirty="0"/>
              <a:t>x</a:t>
            </a:r>
            <a:r>
              <a:rPr lang="en-US" dirty="0"/>
              <a:t>) operates as follows:</a:t>
            </a:r>
          </a:p>
          <a:p>
            <a:pPr lvl="1" eaLnBrk="1" hangingPunct="1"/>
            <a:r>
              <a:rPr lang="en-US" dirty="0"/>
              <a:t>     	1.1 Erase the tape.</a:t>
            </a:r>
          </a:p>
          <a:p>
            <a:pPr lvl="1" eaLnBrk="1" hangingPunct="1"/>
            <a:r>
              <a:rPr lang="en-US" dirty="0"/>
              <a:t>	1.2 Write </a:t>
            </a:r>
            <a:r>
              <a:rPr lang="en-US" i="1" dirty="0"/>
              <a:t>w</a:t>
            </a:r>
            <a:r>
              <a:rPr lang="en-US" dirty="0"/>
              <a:t> on the tape.</a:t>
            </a:r>
          </a:p>
          <a:p>
            <a:pPr lvl="1" eaLnBrk="1" hangingPunct="1"/>
            <a:r>
              <a:rPr lang="en-US" dirty="0"/>
              <a:t>	1.3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/>
              <a:t>	1.4 Reject.</a:t>
            </a:r>
          </a:p>
          <a:p>
            <a:pPr eaLnBrk="1" hangingPunct="1"/>
            <a:r>
              <a:rPr lang="en-US" dirty="0"/>
              <a:t>    2. Return &lt;</a:t>
            </a:r>
            <a:r>
              <a:rPr lang="en-US" i="1" dirty="0"/>
              <a:t>M</a:t>
            </a:r>
            <a:r>
              <a:rPr lang="en-US" dirty="0"/>
              <a:t>#, </a:t>
            </a:r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en-US" dirty="0"/>
              <a:t>&gt;.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If </a:t>
            </a:r>
            <a:r>
              <a:rPr lang="en-US" i="1" dirty="0"/>
              <a:t>Oracle</a:t>
            </a:r>
            <a:r>
              <a:rPr lang="en-US" dirty="0"/>
              <a:t> exists,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Oracle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&gt;)) semidecides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H:</a:t>
            </a:r>
          </a:p>
          <a:p>
            <a:pPr eaLnBrk="1" hangingPunct="1"/>
            <a:r>
              <a:rPr lang="en-US" dirty="0"/>
              <a:t>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H: </a:t>
            </a:r>
          </a:p>
          <a:p>
            <a:pPr eaLnBrk="1" hangingPunct="1"/>
            <a:r>
              <a:rPr lang="en-US" dirty="0"/>
              <a:t>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H: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Problem:</a:t>
            </a: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3429000" y="1447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0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639762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{&lt;</a:t>
            </a:r>
            <a:r>
              <a:rPr lang="en-US" sz="3200" b="1" i="1" smtClean="0">
                <a:solidFill>
                  <a:schemeClr val="tx1"/>
                </a:solidFill>
              </a:rPr>
              <a:t>M</a:t>
            </a:r>
            <a:r>
              <a:rPr lang="en-US" sz="3200" b="1" smtClean="0">
                <a:solidFill>
                  <a:schemeClr val="tx1"/>
                </a:solidFill>
              </a:rPr>
              <a:t>, </a:t>
            </a:r>
            <a:r>
              <a:rPr lang="en-US" sz="3200" b="1" i="1" smtClean="0">
                <a:solidFill>
                  <a:schemeClr val="tx1"/>
                </a:solidFill>
              </a:rPr>
              <a:t>w</a:t>
            </a:r>
            <a:r>
              <a:rPr lang="en-US" sz="3200" b="1" smtClean="0">
                <a:solidFill>
                  <a:schemeClr val="tx1"/>
                </a:solidFill>
              </a:rPr>
              <a:t>&gt;: </a:t>
            </a:r>
            <a:r>
              <a:rPr lang="en-US" sz="3200" b="1" i="1" smtClean="0">
                <a:solidFill>
                  <a:schemeClr val="tx1"/>
                </a:solidFill>
              </a:rPr>
              <a:t>M</a:t>
            </a:r>
            <a:r>
              <a:rPr lang="en-US" sz="3200" b="1" smtClean="0">
                <a:solidFill>
                  <a:schemeClr val="tx1"/>
                </a:solidFill>
              </a:rPr>
              <a:t> is a Deciding TM and Rejects </a:t>
            </a:r>
            <a:r>
              <a:rPr lang="en-US" sz="3200" b="1" i="1" smtClean="0">
                <a:solidFill>
                  <a:schemeClr val="tx1"/>
                </a:solidFill>
              </a:rPr>
              <a:t>w</a:t>
            </a:r>
            <a:r>
              <a:rPr lang="en-US" sz="3200" b="1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80772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</a:t>
            </a:r>
            <a:r>
              <a:rPr lang="en-US" baseline="-25000"/>
              <a:t>ALL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>
                <a:sym typeface="Symbol" panose="05050102010706020507" pitchFamily="18" charset="2"/>
              </a:rPr>
              <a:t>*</a:t>
            </a:r>
            <a:r>
              <a:rPr lang="en-US"/>
              <a:t>}</a:t>
            </a:r>
          </a:p>
          <a:p>
            <a:pPr eaLnBrk="1" hangingPunct="1"/>
            <a:r>
              <a:rPr lang="en-US"/>
              <a:t> 											     </a:t>
            </a:r>
            <a:r>
              <a:rPr lang="en-US" i="1"/>
              <a:t>R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&gt;: </a:t>
            </a:r>
            <a:r>
              <a:rPr lang="en-US" i="1"/>
              <a:t>M</a:t>
            </a:r>
            <a:r>
              <a:rPr lang="en-US"/>
              <a:t> is a deciding TM and rejects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1. Construct the description &lt;</a:t>
            </a:r>
            <a:r>
              <a:rPr lang="en-US" i="1"/>
              <a:t>M</a:t>
            </a:r>
            <a:r>
              <a:rPr lang="en-US"/>
              <a:t>#&gt;, where </a:t>
            </a:r>
            <a:r>
              <a:rPr lang="en-US" i="1"/>
              <a:t>M</a:t>
            </a:r>
            <a:r>
              <a:rPr lang="en-US"/>
              <a:t>#(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  	1.1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x</a:t>
            </a:r>
            <a:r>
              <a:rPr lang="en-US"/>
              <a:t>.</a:t>
            </a:r>
          </a:p>
          <a:p>
            <a:pPr lvl="1" eaLnBrk="1" hangingPunct="1"/>
            <a:r>
              <a:rPr lang="en-US"/>
              <a:t>	1.2 Reject.</a:t>
            </a:r>
          </a:p>
          <a:p>
            <a:pPr eaLnBrk="1" hangingPunct="1"/>
            <a:r>
              <a:rPr lang="en-US"/>
              <a:t>    2. Return &lt;</a:t>
            </a:r>
            <a:r>
              <a:rPr lang="en-US" i="1"/>
              <a:t>M</a:t>
            </a:r>
            <a:r>
              <a:rPr lang="en-US"/>
              <a:t>#, </a:t>
            </a:r>
            <a:r>
              <a:rPr lang="en-US">
                <a:sym typeface="Symbol" panose="05050102010706020507" pitchFamily="18" charset="2"/>
              </a:rPr>
              <a:t></a:t>
            </a:r>
            <a:r>
              <a:rPr lang="en-US"/>
              <a:t>&gt;.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&gt;)) semidecides H</a:t>
            </a:r>
            <a:r>
              <a:rPr lang="en-US" baseline="-25000"/>
              <a:t>ALL</a:t>
            </a:r>
            <a:r>
              <a:rPr lang="en-US"/>
              <a:t>:</a:t>
            </a:r>
          </a:p>
          <a:p>
            <a:pPr eaLnBrk="1" hangingPunct="1"/>
            <a:r>
              <a:rPr lang="en-US"/>
              <a:t>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</a:t>
            </a:r>
            <a:r>
              <a:rPr lang="en-US" baseline="-25000"/>
              <a:t>ALL</a:t>
            </a:r>
            <a:r>
              <a:rPr lang="en-US"/>
              <a:t>: </a:t>
            </a:r>
            <a:r>
              <a:rPr lang="en-US" i="1"/>
              <a:t>M</a:t>
            </a:r>
            <a:r>
              <a:rPr lang="en-US"/>
              <a:t># halts and rejects all inputs.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</a:t>
            </a:r>
            <a:r>
              <a:rPr lang="en-US" baseline="-25000"/>
              <a:t>ALL</a:t>
            </a:r>
            <a:r>
              <a:rPr lang="en-US"/>
              <a:t>: There is at least one input on which </a:t>
            </a:r>
            <a:r>
              <a:rPr lang="en-US" i="1"/>
              <a:t>M</a:t>
            </a:r>
            <a:r>
              <a:rPr lang="en-US"/>
              <a:t> doesn’t halt.  So </a:t>
            </a:r>
            <a:r>
              <a:rPr lang="en-US" i="1"/>
              <a:t>M</a:t>
            </a:r>
            <a:r>
              <a:rPr lang="en-US"/>
              <a:t># is not a deciding TM.  </a:t>
            </a:r>
            <a:r>
              <a:rPr lang="en-US" i="1"/>
              <a:t>Oracle</a:t>
            </a:r>
            <a:r>
              <a:rPr lang="en-US"/>
              <a:t> does not accept.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No machine to semidecide H</a:t>
            </a:r>
            <a:r>
              <a:rPr lang="en-US" baseline="-25000"/>
              <a:t>ALL</a:t>
            </a:r>
            <a:r>
              <a:rPr lang="en-US"/>
              <a:t>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  <a:p>
            <a:pPr eaLnBrk="1" hangingPunct="1"/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352800" y="1524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1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533400" y="152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What About These?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685800" y="962025"/>
            <a:ext cx="8458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= {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}.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}.</a:t>
            </a:r>
          </a:p>
          <a:p>
            <a:pPr eaLnBrk="1" hangingPunct="1"/>
            <a:r>
              <a:rPr lang="en-US" sz="2400" dirty="0"/>
              <a:t>	</a:t>
            </a:r>
            <a:endParaRPr lang="en-US" sz="2400" i="1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3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= {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}}.</a:t>
            </a:r>
          </a:p>
        </p:txBody>
      </p:sp>
    </p:spTree>
    <p:extLst>
      <p:ext uri="{BB962C8B-B14F-4D97-AF65-F5344CB8AC3E}">
        <p14:creationId xmlns:p14="http://schemas.microsoft.com/office/powerpoint/2010/main" val="28326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dirty="0" smtClean="0"/>
              <a:t>Previous class days' material</a:t>
            </a:r>
          </a:p>
          <a:p>
            <a:r>
              <a:rPr lang="en-US" sz="2400" dirty="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8800" y="5334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15 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  <a:p>
            <a:pPr>
              <a:lnSpc>
                <a:spcPct val="95000"/>
              </a:lnSpc>
              <a:defRPr/>
            </a:pPr>
            <a:endParaRPr lang="en-US" sz="2400" kern="0" dirty="0"/>
          </a:p>
          <a:p>
            <a:pPr>
              <a:lnSpc>
                <a:spcPct val="95000"/>
              </a:lnSpc>
              <a:defRPr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689758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152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Hidden: What About These?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85800" y="962025"/>
            <a:ext cx="8458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{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}.</a:t>
            </a:r>
          </a:p>
          <a:p>
            <a:pPr eaLnBrk="1" hangingPunct="1"/>
            <a:r>
              <a:rPr lang="en-US" sz="2400"/>
              <a:t>	</a:t>
            </a:r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= {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}}.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66800" y="373380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90600" y="3124200"/>
            <a:ext cx="76962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ym typeface="Symbol" panose="05050102010706020507" pitchFamily="18" charset="2"/>
              </a:rPr>
              <a:t>H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≤</a:t>
            </a:r>
            <a:r>
              <a:rPr lang="en-US">
                <a:sym typeface="Symbol" panose="05050102010706020507" pitchFamily="18" charset="2"/>
              </a:rPr>
              <a:t> </a:t>
            </a:r>
            <a:r>
              <a:rPr lang="en-US" i="1">
                <a:sym typeface="Symbol" panose="05050102010706020507" pitchFamily="18" charset="2"/>
              </a:rPr>
              <a:t>L</a:t>
            </a:r>
            <a:r>
              <a:rPr lang="en-US" baseline="-25000">
                <a:sym typeface="Symbol" panose="05050102010706020507" pitchFamily="18" charset="2"/>
              </a:rPr>
              <a:t>3</a:t>
            </a:r>
            <a:r>
              <a:rPr lang="en-US">
                <a:sym typeface="Symbol" panose="05050102010706020507" pitchFamily="18" charset="2"/>
              </a:rPr>
              <a:t>:  </a:t>
            </a:r>
            <a:r>
              <a:rPr lang="en-US" i="1">
                <a:sym typeface="Symbol" panose="05050102010706020507" pitchFamily="18" charset="2"/>
              </a:rPr>
              <a:t>R</a:t>
            </a:r>
            <a:r>
              <a:rPr lang="en-US">
                <a:sym typeface="Symbol" panose="05050102010706020507" pitchFamily="18" charset="2"/>
              </a:rPr>
              <a:t>(&lt;</a:t>
            </a:r>
            <a:r>
              <a:rPr lang="en-US" i="1">
                <a:sym typeface="Symbol" panose="05050102010706020507" pitchFamily="18" charset="2"/>
              </a:rPr>
              <a:t>M</a:t>
            </a:r>
            <a:r>
              <a:rPr lang="en-US">
                <a:sym typeface="Symbol" panose="05050102010706020507" pitchFamily="18" charset="2"/>
              </a:rPr>
              <a:t>, </a:t>
            </a:r>
            <a:r>
              <a:rPr lang="en-US" i="1">
                <a:sym typeface="Symbol" panose="05050102010706020507" pitchFamily="18" charset="2"/>
              </a:rPr>
              <a:t>w</a:t>
            </a:r>
            <a:r>
              <a:rPr lang="en-US">
                <a:sym typeface="Symbol" panose="05050102010706020507" pitchFamily="18" charset="2"/>
              </a:rPr>
              <a:t>&gt;) = </a:t>
            </a:r>
          </a:p>
          <a:p>
            <a:pPr eaLnBrk="1" hangingPunct="1"/>
            <a:r>
              <a:rPr lang="en-US"/>
              <a:t>  1. Construct the description &lt;</a:t>
            </a:r>
            <a:r>
              <a:rPr lang="en-US" i="1"/>
              <a:t>M</a:t>
            </a:r>
            <a:r>
              <a:rPr lang="en-US"/>
              <a:t>#&gt;, where </a:t>
            </a:r>
            <a:r>
              <a:rPr lang="en-US" i="1"/>
              <a:t>M</a:t>
            </a:r>
            <a:r>
              <a:rPr lang="en-US"/>
              <a:t>#(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	1.1 If </a:t>
            </a:r>
            <a:r>
              <a:rPr lang="en-US" i="1"/>
              <a:t>x</a:t>
            </a:r>
            <a:r>
              <a:rPr lang="en-US"/>
              <a:t> =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, accept.</a:t>
            </a:r>
          </a:p>
          <a:p>
            <a:pPr lvl="1" eaLnBrk="1" hangingPunct="1"/>
            <a:r>
              <a:rPr lang="en-US"/>
              <a:t>	1.2 Erase the tape.     </a:t>
            </a:r>
          </a:p>
          <a:p>
            <a:pPr lvl="1" eaLnBrk="1" hangingPunct="1"/>
            <a:r>
              <a:rPr lang="en-US"/>
              <a:t>     	1.2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    	1.3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 </a:t>
            </a:r>
          </a:p>
          <a:p>
            <a:pPr lvl="1" eaLnBrk="1" hangingPunct="1"/>
            <a:r>
              <a:rPr lang="en-US"/>
              <a:t>	1.4 A</a:t>
            </a:r>
            <a:r>
              <a:rPr lang="en-US">
                <a:sym typeface="Symbol" panose="05050102010706020507" pitchFamily="18" charset="2"/>
              </a:rPr>
              <a:t>ccept.</a:t>
            </a:r>
          </a:p>
          <a:p>
            <a:pPr eaLnBrk="1" hangingPunct="1"/>
            <a:r>
              <a:rPr lang="en-US"/>
              <a:t>   2. Return &lt;</a:t>
            </a:r>
            <a:r>
              <a:rPr lang="en-US" i="1"/>
              <a:t>M</a:t>
            </a:r>
            <a:r>
              <a:rPr lang="en-US"/>
              <a:t>#&gt;.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H: </a:t>
            </a:r>
          </a:p>
          <a:p>
            <a:pPr eaLnBrk="1" hangingPunct="1"/>
            <a:r>
              <a:rPr lang="en-US"/>
              <a:t>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H: </a:t>
            </a:r>
          </a:p>
        </p:txBody>
      </p:sp>
    </p:spTree>
    <p:extLst>
      <p:ext uri="{BB962C8B-B14F-4D97-AF65-F5344CB8AC3E}">
        <p14:creationId xmlns:p14="http://schemas.microsoft.com/office/powerpoint/2010/main" val="3550488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{&lt;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i="1" baseline="-25000" dirty="0">
                <a:solidFill>
                  <a:schemeClr val="tx2"/>
                </a:solidFill>
              </a:rPr>
              <a:t>a</a:t>
            </a:r>
            <a:r>
              <a:rPr lang="en-US" sz="3600" b="1" dirty="0">
                <a:solidFill>
                  <a:schemeClr val="tx2"/>
                </a:solidFill>
              </a:rPr>
              <a:t>, 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i="1" baseline="-25000" dirty="0">
                <a:solidFill>
                  <a:schemeClr val="tx2"/>
                </a:solidFill>
              </a:rPr>
              <a:t>b</a:t>
            </a:r>
            <a:r>
              <a:rPr lang="en-US" sz="3600" b="1" dirty="0">
                <a:solidFill>
                  <a:schemeClr val="tx2"/>
                </a:solidFill>
              </a:rPr>
              <a:t>&gt; : </a:t>
            </a:r>
            <a:r>
              <a:rPr lang="en-US" sz="3600" b="1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i="1" dirty="0">
                <a:solidFill>
                  <a:schemeClr val="tx2"/>
                </a:solidFill>
              </a:rPr>
              <a:t>L</a:t>
            </a: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i="1" baseline="-25000" dirty="0">
                <a:solidFill>
                  <a:schemeClr val="tx2"/>
                </a:solidFill>
              </a:rPr>
              <a:t>a</a:t>
            </a:r>
            <a:r>
              <a:rPr lang="en-US" sz="3600" b="1" dirty="0">
                <a:solidFill>
                  <a:schemeClr val="tx2"/>
                </a:solidFill>
              </a:rPr>
              <a:t>) – </a:t>
            </a:r>
            <a:r>
              <a:rPr lang="en-US" sz="3600" b="1" i="1" dirty="0">
                <a:solidFill>
                  <a:schemeClr val="tx2"/>
                </a:solidFill>
              </a:rPr>
              <a:t>L</a:t>
            </a: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i="1" baseline="-25000" dirty="0">
                <a:solidFill>
                  <a:schemeClr val="tx2"/>
                </a:solidFill>
              </a:rPr>
              <a:t>b</a:t>
            </a:r>
            <a:r>
              <a:rPr lang="en-US" sz="3600" b="1" dirty="0">
                <a:solidFill>
                  <a:schemeClr val="tx2"/>
                </a:solidFill>
              </a:rPr>
              <a:t>)}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737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) –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81534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R</a:t>
            </a:r>
            <a:r>
              <a:rPr lang="en-US" sz="2400"/>
              <a:t>(        ) =</a:t>
            </a:r>
          </a:p>
          <a:p>
            <a:pPr eaLnBrk="1" hangingPunct="1"/>
            <a:r>
              <a:rPr lang="en-US" sz="2400"/>
              <a:t> </a:t>
            </a:r>
          </a:p>
          <a:p>
            <a:pPr lvl="1" eaLnBrk="1" hangingPunct="1"/>
            <a:endParaRPr lang="en-US" sz="2400"/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  </a:t>
            </a:r>
          </a:p>
          <a:p>
            <a:pPr lvl="1" eaLnBrk="1" hangingPunct="1"/>
            <a:endParaRPr lang="en-US" sz="2400"/>
          </a:p>
          <a:p>
            <a:pPr eaLnBrk="1" hangingPunct="1"/>
            <a:endParaRPr lang="en-US" sz="2400"/>
          </a:p>
          <a:p>
            <a:pPr lvl="1" eaLnBrk="1" hangingPunct="1"/>
            <a:endParaRPr lang="en-US" sz="2400"/>
          </a:p>
          <a:p>
            <a:pPr eaLnBrk="1" hangingPunct="1"/>
            <a:r>
              <a:rPr lang="en-US" sz="2400"/>
              <a:t>     Return &lt;</a:t>
            </a:r>
            <a:r>
              <a:rPr lang="en-US" sz="2400" i="1"/>
              <a:t>M</a:t>
            </a:r>
            <a:r>
              <a:rPr lang="en-US" sz="2400"/>
              <a:t>?, </a:t>
            </a:r>
            <a:r>
              <a:rPr lang="en-US" sz="2400" i="1"/>
              <a:t>M</a:t>
            </a:r>
            <a:r>
              <a:rPr lang="en-US" sz="2400"/>
              <a:t>#&gt;.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 sz="2400"/>
              <a:t>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</a:t>
            </a:r>
            <a:r>
              <a:rPr lang="en-US" sz="2400">
                <a:sym typeface="Symbol" panose="05050102010706020507" pitchFamily="18" charset="2"/>
              </a:rPr>
              <a:t>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H: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?) -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#) =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 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</a:t>
            </a:r>
            <a:r>
              <a:rPr lang="en-US" sz="2400">
                <a:sym typeface="Symbol" panose="05050102010706020507" pitchFamily="18" charset="2"/>
              </a:rPr>
              <a:t>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H: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?) -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#) = </a:t>
            </a:r>
          </a:p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5822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) –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8153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 is a reduction from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H.  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1. Construct the description of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that operates as follows:</a:t>
            </a:r>
          </a:p>
          <a:p>
            <a:pPr lvl="1" eaLnBrk="1" hangingPunct="1"/>
            <a:r>
              <a:rPr lang="en-US" sz="2000"/>
              <a:t>1.1. Erase the tape.</a:t>
            </a:r>
          </a:p>
          <a:p>
            <a:pPr lvl="1" eaLnBrk="1" hangingPunct="1"/>
            <a:r>
              <a:rPr lang="en-US" sz="2000"/>
              <a:t>1.2. Write </a:t>
            </a:r>
            <a:r>
              <a:rPr lang="en-US" sz="2000" i="1"/>
              <a:t>w</a:t>
            </a:r>
            <a:r>
              <a:rPr lang="en-US" sz="2000"/>
              <a:t>.</a:t>
            </a:r>
          </a:p>
          <a:p>
            <a:pPr lvl="1" eaLnBrk="1" hangingPunct="1"/>
            <a:r>
              <a:rPr lang="en-US" sz="2000"/>
              <a:t>1.3.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</a:t>
            </a:r>
            <a:r>
              <a:rPr lang="en-US" sz="2000"/>
              <a:t>.  </a:t>
            </a:r>
          </a:p>
          <a:p>
            <a:pPr lvl="1" eaLnBrk="1" hangingPunct="1"/>
            <a:r>
              <a:rPr lang="en-US" sz="2000"/>
              <a:t>1.4. Accept.</a:t>
            </a:r>
          </a:p>
          <a:p>
            <a:pPr eaLnBrk="1" hangingPunct="1"/>
            <a:r>
              <a:rPr lang="en-US" sz="2000"/>
              <a:t>2. Construct the description of </a:t>
            </a:r>
            <a:r>
              <a:rPr lang="en-US" sz="2000" i="1"/>
              <a:t>M</a:t>
            </a:r>
            <a:r>
              <a:rPr lang="en-US" sz="2000"/>
              <a:t>?(</a:t>
            </a:r>
            <a:r>
              <a:rPr lang="en-US" sz="2000" i="1"/>
              <a:t>x</a:t>
            </a:r>
            <a:r>
              <a:rPr lang="en-US" sz="2000"/>
              <a:t>) that operates as follows:</a:t>
            </a:r>
          </a:p>
          <a:p>
            <a:pPr lvl="1" eaLnBrk="1" hangingPunct="1"/>
            <a:r>
              <a:rPr lang="en-US" sz="2000"/>
              <a:t>2.1. Accept.</a:t>
            </a:r>
          </a:p>
          <a:p>
            <a:pPr eaLnBrk="1" hangingPunct="1"/>
            <a:r>
              <a:rPr lang="en-US" sz="2000"/>
              <a:t>3. Return &lt;</a:t>
            </a:r>
            <a:r>
              <a:rPr lang="en-US" sz="2000" i="1"/>
              <a:t>M</a:t>
            </a:r>
            <a:r>
              <a:rPr lang="en-US" sz="2000"/>
              <a:t>?, 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 and semidecides </a:t>
            </a:r>
            <a:r>
              <a:rPr lang="en-US" sz="2000" i="1"/>
              <a:t>L</a:t>
            </a:r>
            <a:r>
              <a:rPr lang="en-US" sz="2000"/>
              <a:t>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</a:t>
            </a:r>
          </a:p>
          <a:p>
            <a:pPr eaLnBrk="1" hangingPunct="1"/>
            <a:r>
              <a:rPr lang="en-US" sz="2000"/>
              <a:t>semidecides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 </a:t>
            </a:r>
            <a:r>
              <a:rPr lang="en-US" sz="2000" i="1"/>
              <a:t>M</a:t>
            </a:r>
            <a:r>
              <a:rPr lang="en-US" sz="2000"/>
              <a:t>? accepts everything, including </a:t>
            </a:r>
            <a:r>
              <a:rPr lang="en-US" sz="2000">
                <a:sym typeface="Symbol" panose="05050102010706020507" pitchFamily="18" charset="2"/>
              </a:rPr>
              <a:t></a:t>
            </a:r>
            <a:r>
              <a:rPr lang="en-US" sz="2000"/>
              <a:t>. So:</a:t>
            </a:r>
          </a:p>
          <a:p>
            <a:pPr eaLnBrk="1" hangingPunct="1"/>
            <a:endParaRPr lang="en-US" sz="2000"/>
          </a:p>
          <a:p>
            <a:pPr eaLnBrk="1" hangingPunct="1">
              <a:buFont typeface="Symbol" panose="05050102010706020507" pitchFamily="18" charset="2"/>
              <a:buChar char="·"/>
            </a:pPr>
            <a:r>
              <a:rPr lang="en-US" sz="2000"/>
              <a:t>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?) -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</a:p>
          <a:p>
            <a:pPr eaLnBrk="1" hangingPunct="1">
              <a:buFont typeface="Symbol" panose="05050102010706020507" pitchFamily="18" charset="2"/>
              <a:buChar char="·"/>
            </a:pPr>
            <a:endParaRPr lang="en-US" sz="2000"/>
          </a:p>
          <a:p>
            <a:pPr eaLnBrk="1" hangingPunct="1">
              <a:buFont typeface="Symbol" panose="05050102010706020507" pitchFamily="18" charset="2"/>
              <a:buChar char="·"/>
            </a:pPr>
            <a:r>
              <a:rPr lang="en-US" sz="2000"/>
              <a:t>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?) -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</a:p>
        </p:txBody>
      </p:sp>
    </p:spTree>
    <p:extLst>
      <p:ext uri="{BB962C8B-B14F-4D97-AF65-F5344CB8AC3E}">
        <p14:creationId xmlns:p14="http://schemas.microsoft.com/office/powerpoint/2010/main" val="2066029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612" name="Group 228"/>
          <p:cNvGraphicFramePr>
            <a:graphicFrameLocks noGrp="1"/>
          </p:cNvGraphicFramePr>
          <p:nvPr/>
        </p:nvGraphicFramePr>
        <p:xfrm>
          <a:off x="838200" y="304800"/>
          <a:ext cx="8001000" cy="5657874"/>
        </p:xfrm>
        <a:graphic>
          <a:graphicData uri="http://schemas.openxmlformats.org/drawingml/2006/table">
            <a:tbl>
              <a:tblPr/>
              <a:tblGrid>
                <a:gridCol w="3719513"/>
                <a:gridCol w="3298825"/>
                <a:gridCol w="982662"/>
              </a:tblGrid>
              <a:tr h="709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Problem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Language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have an even number of states?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has an even number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states}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the empty tape?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halts on 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there any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there exists at least one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all strings?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on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accepts 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there any string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there exists at least one string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864" name="Group 144"/>
          <p:cNvGraphicFramePr>
            <a:graphicFrameLocks noGrp="1"/>
          </p:cNvGraphicFramePr>
          <p:nvPr/>
        </p:nvGraphicFramePr>
        <p:xfrm>
          <a:off x="838200" y="533400"/>
          <a:ext cx="8077200" cy="1341492"/>
        </p:xfrm>
        <a:graphic>
          <a:graphicData uri="http://schemas.openxmlformats.org/drawingml/2006/table">
            <a:tbl>
              <a:tblPr/>
              <a:tblGrid>
                <a:gridCol w="3754438"/>
                <a:gridCol w="3332162"/>
                <a:gridCol w="990600"/>
              </a:tblGrid>
              <a:tr h="70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all strings?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TMs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the same languages?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EqTMs 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6866" name="Group 146"/>
          <p:cNvGraphicFramePr>
            <a:graphicFrameLocks noGrp="1"/>
          </p:cNvGraphicFramePr>
          <p:nvPr/>
        </p:nvGraphicFramePr>
        <p:xfrm>
          <a:off x="838200" y="2149475"/>
          <a:ext cx="8077200" cy="3384615"/>
        </p:xfrm>
        <a:graphic>
          <a:graphicData uri="http://schemas.openxmlformats.org/drawingml/2006/table">
            <a:tbl>
              <a:tblPr/>
              <a:tblGrid>
                <a:gridCol w="3754438"/>
                <a:gridCol w="3330575"/>
                <a:gridCol w="992187"/>
              </a:tblGrid>
              <a:tr h="640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not halt on any string?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there does not exist any string on which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halts}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not halt on its own description?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TM 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does not halt on input 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minimal?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is minimal}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 language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regular?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TMreg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is regular}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the language A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anbn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A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9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/>
              <a:t> 	IN				SD			OUT</a:t>
            </a:r>
            <a:endParaRPr lang="en-US" sz="2000"/>
          </a:p>
          <a:p>
            <a:pPr eaLnBrk="1" hangingPunct="1"/>
            <a:r>
              <a:rPr lang="en-US" sz="2000"/>
              <a:t>Semideciding TM		 H  			Reduction   </a:t>
            </a:r>
          </a:p>
          <a:p>
            <a:pPr eaLnBrk="1" hangingPunct="1"/>
            <a:r>
              <a:rPr lang="en-US" sz="2000"/>
              <a:t>Enumerable					 </a:t>
            </a:r>
          </a:p>
          <a:p>
            <a:pPr eaLnBrk="1" hangingPunct="1"/>
            <a:r>
              <a:rPr lang="en-US" sz="2000"/>
              <a:t>Unrestricted grammar</a:t>
            </a:r>
          </a:p>
          <a:p>
            <a:pPr eaLnBrk="1" hangingPunct="1"/>
            <a:r>
              <a:rPr lang="en-US" sz="2000" b="1"/>
              <a:t>					 D			</a:t>
            </a:r>
            <a:endParaRPr lang="en-US" sz="2000"/>
          </a:p>
          <a:p>
            <a:pPr eaLnBrk="1" hangingPunct="1"/>
            <a:r>
              <a:rPr lang="en-US" sz="2000"/>
              <a:t>Deciding TM		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C</a:t>
            </a:r>
            <a:r>
              <a:rPr lang="en-US" sz="2000" baseline="30000"/>
              <a:t>n</a:t>
            </a:r>
            <a:r>
              <a:rPr lang="en-US" sz="2000"/>
              <a:t>  			Diagonalize</a:t>
            </a:r>
          </a:p>
          <a:p>
            <a:pPr eaLnBrk="1" hangingPunct="1"/>
            <a:r>
              <a:rPr lang="en-US" sz="2000"/>
              <a:t>Lexico. enum	</a:t>
            </a:r>
            <a:r>
              <a:rPr lang="en-US" sz="2000" baseline="30000"/>
              <a:t>					</a:t>
            </a:r>
            <a:r>
              <a:rPr lang="en-US" sz="2000"/>
              <a:t>Reduction</a:t>
            </a:r>
          </a:p>
          <a:p>
            <a:pPr eaLnBrk="1" hangingPunct="1"/>
            <a:r>
              <a:rPr lang="en-US" sz="2000" i="1"/>
              <a:t>L</a:t>
            </a:r>
            <a:r>
              <a:rPr lang="en-US" sz="2000"/>
              <a:t> and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 i="1">
                <a:sym typeface="Symbol" panose="05050102010706020507" pitchFamily="18" charset="2"/>
              </a:rPr>
              <a:t>L</a:t>
            </a:r>
            <a:r>
              <a:rPr lang="en-US" sz="2000">
                <a:sym typeface="Symbol" panose="05050102010706020507" pitchFamily="18" charset="2"/>
              </a:rPr>
              <a:t> in SD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     		     </a:t>
            </a:r>
            <a:r>
              <a:rPr lang="en-US" sz="2000" b="1"/>
              <a:t>Context-Free</a:t>
            </a:r>
            <a:r>
              <a:rPr lang="en-US" sz="2000"/>
              <a:t>		</a:t>
            </a:r>
          </a:p>
          <a:p>
            <a:pPr eaLnBrk="1" hangingPunct="1"/>
            <a:r>
              <a:rPr lang="en-US" sz="2000"/>
              <a:t>CF grammar		  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			</a:t>
            </a:r>
            <a:r>
              <a:rPr lang="en-US" sz="2000"/>
              <a:t>Pumping</a:t>
            </a:r>
          </a:p>
          <a:p>
            <a:pPr eaLnBrk="1" hangingPunct="1"/>
            <a:r>
              <a:rPr lang="en-US" sz="2000"/>
              <a:t>PDA							Closure</a:t>
            </a:r>
          </a:p>
          <a:p>
            <a:pPr eaLnBrk="1" hangingPunct="1"/>
            <a:r>
              <a:rPr lang="en-US" sz="2000"/>
              <a:t>Closure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          </a:t>
            </a:r>
            <a:r>
              <a:rPr lang="en-US" sz="2000" b="1"/>
              <a:t>Regular</a:t>
            </a:r>
            <a:r>
              <a:rPr lang="en-US" sz="2000"/>
              <a:t>			</a:t>
            </a:r>
          </a:p>
          <a:p>
            <a:pPr eaLnBrk="1" hangingPunct="1"/>
            <a:r>
              <a:rPr lang="en-US" sz="2000"/>
              <a:t>Regular Expression                  </a:t>
            </a:r>
            <a:r>
              <a:rPr lang="en-US" sz="2000">
                <a:latin typeface="Courier New" panose="02070309020205020404" pitchFamily="49" charset="0"/>
              </a:rPr>
              <a:t>a</a:t>
            </a:r>
            <a:r>
              <a:rPr lang="en-US" sz="2000"/>
              <a:t>*</a:t>
            </a:r>
            <a:r>
              <a:rPr lang="en-US" sz="2000">
                <a:latin typeface="Courier New" panose="02070309020205020404" pitchFamily="49" charset="0"/>
              </a:rPr>
              <a:t>b</a:t>
            </a:r>
            <a:r>
              <a:rPr lang="en-US" sz="2000"/>
              <a:t>*			Pumping</a:t>
            </a:r>
          </a:p>
          <a:p>
            <a:pPr eaLnBrk="1" hangingPunct="1"/>
            <a:r>
              <a:rPr lang="en-US" sz="2000"/>
              <a:t>FSM							Closure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Language Summary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895600" y="762000"/>
            <a:ext cx="3733800" cy="586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3429000" y="1752600"/>
            <a:ext cx="2667000" cy="464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733800" y="2743200"/>
            <a:ext cx="2133600" cy="342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4114800" y="4267200"/>
            <a:ext cx="1371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838200" y="2130425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chemeClr val="tx2"/>
                </a:solidFill>
              </a:rPr>
              <a:t>Decidability of Languages That Do Not Ask Questions about Turing Machines</a:t>
            </a:r>
          </a:p>
        </p:txBody>
      </p:sp>
    </p:spTree>
    <p:extLst>
      <p:ext uri="{BB962C8B-B14F-4D97-AF65-F5344CB8AC3E}">
        <p14:creationId xmlns:p14="http://schemas.microsoft.com/office/powerpoint/2010/main" val="22977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685800" y="2286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Undecidable Languages That Do Not Ask Questions About TMs</a:t>
            </a:r>
          </a:p>
        </p:txBody>
      </p:sp>
      <p:sp>
        <p:nvSpPr>
          <p:cNvPr id="34819" name="Text Box 113"/>
          <p:cNvSpPr txBox="1">
            <a:spLocks noChangeArrowheads="1"/>
          </p:cNvSpPr>
          <p:nvPr/>
        </p:nvSpPr>
        <p:spPr bwMode="auto">
          <a:xfrm>
            <a:off x="762000" y="1676400"/>
            <a:ext cx="8229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/>
              <a:t>● </a:t>
            </a:r>
            <a:r>
              <a:rPr lang="en-US" sz="2400"/>
              <a:t>Diophantine Equations, Hilbert’s 10th Problem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/>
              <a:t>● </a:t>
            </a:r>
            <a:r>
              <a:rPr lang="en-US" sz="2400"/>
              <a:t>Post Correspondence Problem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/>
              <a:t>● </a:t>
            </a:r>
            <a:r>
              <a:rPr lang="en-US" sz="2400"/>
              <a:t>Tiling problems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/>
              <a:t>● </a:t>
            </a:r>
            <a:r>
              <a:rPr lang="en-US" sz="2400"/>
              <a:t>Logical theories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/>
              <a:t>● </a:t>
            </a:r>
            <a:r>
              <a:rPr lang="en-US" sz="2400"/>
              <a:t>Context-free languages</a:t>
            </a:r>
          </a:p>
        </p:txBody>
      </p:sp>
    </p:spTree>
    <p:extLst>
      <p:ext uri="{BB962C8B-B14F-4D97-AF65-F5344CB8AC3E}">
        <p14:creationId xmlns:p14="http://schemas.microsoft.com/office/powerpoint/2010/main" val="21996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82296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35000"/>
              </a:spcAft>
            </a:pPr>
            <a:r>
              <a:rPr lang="en-US" sz="2400"/>
              <a:t>  1. Given a CFL </a:t>
            </a:r>
            <a:r>
              <a:rPr lang="en-US" sz="2400" i="1"/>
              <a:t>L</a:t>
            </a:r>
            <a:r>
              <a:rPr lang="en-US" sz="2400"/>
              <a:t> and a string </a:t>
            </a:r>
            <a:r>
              <a:rPr lang="en-US" sz="2400" i="1"/>
              <a:t>s</a:t>
            </a:r>
            <a:r>
              <a:rPr lang="en-US" sz="2400"/>
              <a:t>, is </a:t>
            </a:r>
            <a:r>
              <a:rPr lang="en-US" sz="2400" i="1"/>
              <a:t>s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</a:t>
            </a:r>
            <a:r>
              <a:rPr lang="en-US" sz="2400"/>
              <a:t> </a:t>
            </a:r>
            <a:r>
              <a:rPr lang="en-US" sz="2400" i="1"/>
              <a:t>L</a:t>
            </a:r>
            <a:r>
              <a:rPr lang="en-US" sz="2400"/>
              <a:t>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2.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/>
              <a:t> = </a:t>
            </a:r>
            <a:r>
              <a:rPr lang="en-US" sz="2400">
                <a:sym typeface="Symbol" panose="05050102010706020507" pitchFamily="18" charset="2"/>
              </a:rPr>
              <a:t></a:t>
            </a:r>
            <a:r>
              <a:rPr lang="en-US" sz="2400"/>
              <a:t>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3.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/>
              <a:t> =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*?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4. Given CFLs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and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5. Given CFLs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and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</a:t>
            </a:r>
            <a:r>
              <a:rPr lang="en-US" sz="2400"/>
              <a:t>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6.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context-free?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7.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/>
              <a:t> regular?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8. Given two CFLs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and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</a:t>
            </a:r>
            <a:r>
              <a:rPr lang="en-US" sz="2400"/>
              <a:t>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</a:t>
            </a:r>
            <a:r>
              <a:rPr lang="en-US" sz="2400">
                <a:sym typeface="Symbol" panose="05050102010706020507" pitchFamily="18" charset="2"/>
              </a:rPr>
              <a:t></a:t>
            </a:r>
            <a:r>
              <a:rPr lang="en-US" sz="2400"/>
              <a:t>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9.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/>
              <a:t> inherently ambiguous?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10. Given PDAs </a:t>
            </a:r>
            <a:r>
              <a:rPr lang="en-US" sz="2400" i="1"/>
              <a:t>M</a:t>
            </a:r>
            <a:r>
              <a:rPr lang="en-US" sz="2400" baseline="-25000"/>
              <a:t>1</a:t>
            </a:r>
            <a:r>
              <a:rPr lang="en-US" sz="2400"/>
              <a:t> and </a:t>
            </a:r>
            <a:r>
              <a:rPr lang="en-US" sz="2400" i="1"/>
              <a:t>M</a:t>
            </a:r>
            <a:r>
              <a:rPr lang="en-US" sz="2400" baseline="-25000"/>
              <a:t>2</a:t>
            </a:r>
            <a:r>
              <a:rPr lang="en-US" sz="2400"/>
              <a:t>, is </a:t>
            </a:r>
            <a:r>
              <a:rPr lang="en-US" sz="2400" i="1"/>
              <a:t>M</a:t>
            </a:r>
            <a:r>
              <a:rPr lang="en-US" sz="2400" baseline="-25000"/>
              <a:t>2</a:t>
            </a:r>
            <a:r>
              <a:rPr lang="en-US" sz="2400"/>
              <a:t> a minimization of </a:t>
            </a:r>
            <a:r>
              <a:rPr lang="en-US" sz="2400" i="1"/>
              <a:t>M</a:t>
            </a:r>
            <a:r>
              <a:rPr lang="en-US" sz="2400" baseline="-25000"/>
              <a:t>1</a:t>
            </a:r>
            <a:r>
              <a:rPr lang="en-US" sz="2400"/>
              <a:t>?  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11. Given a CFG </a:t>
            </a:r>
            <a:r>
              <a:rPr lang="en-US" sz="2400" i="1"/>
              <a:t>G</a:t>
            </a:r>
            <a:r>
              <a:rPr lang="en-US" sz="2400"/>
              <a:t>, is </a:t>
            </a:r>
            <a:r>
              <a:rPr lang="en-US" sz="2400" i="1"/>
              <a:t>G</a:t>
            </a:r>
            <a:r>
              <a:rPr lang="en-US" sz="2400"/>
              <a:t> ambiguous?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Context-Free Languages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981200"/>
            <a:ext cx="23622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We examine a quick sketch of #3, glossing over a few details.</a:t>
            </a:r>
          </a:p>
        </p:txBody>
      </p:sp>
    </p:spTree>
    <p:extLst>
      <p:ext uri="{BB962C8B-B14F-4D97-AF65-F5344CB8AC3E}">
        <p14:creationId xmlns:p14="http://schemas.microsoft.com/office/powerpoint/2010/main" val="5575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807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    ● Contradiction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dirty="0"/>
              <a:t>    ● </a:t>
            </a:r>
            <a:r>
              <a:rPr lang="en-US" sz="2400" i="1" dirty="0"/>
              <a:t>L</a:t>
            </a:r>
            <a:r>
              <a:rPr lang="en-US" sz="2400" dirty="0"/>
              <a:t> is the complement of an SD/D Language.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● Reduction from a known non-SD </a:t>
            </a:r>
            <a:r>
              <a:rPr lang="en-US" sz="2400" dirty="0" smtClean="0"/>
              <a:t>language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Recap: Proving </a:t>
            </a:r>
            <a:r>
              <a:rPr lang="en-US" sz="3600" b="1" dirty="0">
                <a:solidFill>
                  <a:schemeClr val="tx2"/>
                </a:solidFill>
              </a:rPr>
              <a:t>Languages are not SD </a:t>
            </a:r>
          </a:p>
        </p:txBody>
      </p:sp>
    </p:spTree>
    <p:extLst>
      <p:ext uri="{BB962C8B-B14F-4D97-AF65-F5344CB8AC3E}">
        <p14:creationId xmlns:p14="http://schemas.microsoft.com/office/powerpoint/2010/main" val="26012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38200" y="1143000"/>
            <a:ext cx="80772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A </a:t>
            </a:r>
            <a:r>
              <a:rPr lang="en-US" sz="2400" b="1" i="1"/>
              <a:t>configuration</a:t>
            </a:r>
            <a:r>
              <a:rPr lang="en-US" sz="2400"/>
              <a:t> of a TM </a:t>
            </a:r>
            <a:r>
              <a:rPr lang="en-US" sz="2400" i="1"/>
              <a:t>M</a:t>
            </a:r>
            <a:r>
              <a:rPr lang="en-US" sz="2400"/>
              <a:t> is a 4 tuple:</a:t>
            </a:r>
          </a:p>
          <a:p>
            <a:pPr eaLnBrk="1" hangingPunct="1"/>
            <a:r>
              <a:rPr lang="en-US" sz="2400"/>
              <a:t>  (  </a:t>
            </a:r>
            <a:r>
              <a:rPr lang="en-US" sz="2400" i="1"/>
              <a:t>M</a:t>
            </a:r>
            <a:r>
              <a:rPr lang="en-US" sz="2400"/>
              <a:t>’s current state, </a:t>
            </a:r>
          </a:p>
          <a:p>
            <a:pPr eaLnBrk="1" hangingPunct="1"/>
            <a:r>
              <a:rPr lang="en-US" sz="2400"/>
              <a:t>     the nonblank portion of the tape before the read head, </a:t>
            </a:r>
          </a:p>
          <a:p>
            <a:pPr eaLnBrk="1" hangingPunct="1"/>
            <a:r>
              <a:rPr lang="en-US" sz="2400"/>
              <a:t>     the character under the read head, </a:t>
            </a:r>
          </a:p>
          <a:p>
            <a:pPr eaLnBrk="1" hangingPunct="1"/>
            <a:r>
              <a:rPr lang="en-US" sz="2400"/>
              <a:t>     the nonblank portion of the tape after the read head).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A </a:t>
            </a:r>
            <a:r>
              <a:rPr lang="en-US" sz="2400" b="1" i="1"/>
              <a:t>computation</a:t>
            </a:r>
            <a:r>
              <a:rPr lang="en-US" sz="2400"/>
              <a:t> of </a:t>
            </a:r>
            <a:r>
              <a:rPr lang="en-US" sz="2400" i="1"/>
              <a:t>M</a:t>
            </a:r>
            <a:r>
              <a:rPr lang="en-US" sz="2400"/>
              <a:t> is a sequence of configurations:</a:t>
            </a:r>
          </a:p>
          <a:p>
            <a:pPr eaLnBrk="1" hangingPunct="1"/>
            <a:r>
              <a:rPr lang="en-US" sz="2400"/>
              <a:t>		 </a:t>
            </a:r>
            <a:r>
              <a:rPr lang="en-US" sz="2400" i="1"/>
              <a:t>C</a:t>
            </a:r>
            <a:r>
              <a:rPr lang="en-US" sz="2400" baseline="-25000"/>
              <a:t>0</a:t>
            </a:r>
            <a:r>
              <a:rPr lang="en-US" sz="2400"/>
              <a:t>, </a:t>
            </a:r>
            <a:r>
              <a:rPr lang="en-US" sz="2400" i="1"/>
              <a:t>C</a:t>
            </a:r>
            <a:r>
              <a:rPr lang="en-US" sz="2400" baseline="-25000"/>
              <a:t>1</a:t>
            </a:r>
            <a:r>
              <a:rPr lang="en-US" sz="2400"/>
              <a:t>, …, </a:t>
            </a:r>
            <a:r>
              <a:rPr lang="en-US" sz="2400" i="1"/>
              <a:t>C</a:t>
            </a:r>
            <a:r>
              <a:rPr lang="en-US" sz="2400" i="1" baseline="-25000"/>
              <a:t>n</a:t>
            </a:r>
            <a:r>
              <a:rPr lang="en-US" sz="2400"/>
              <a:t> for some </a:t>
            </a:r>
            <a:r>
              <a:rPr lang="en-US" sz="2400" i="1"/>
              <a:t>n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</a:t>
            </a:r>
            <a:r>
              <a:rPr lang="en-US" sz="2400"/>
              <a:t> 0 such that: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/>
              <a:t>● </a:t>
            </a:r>
            <a:r>
              <a:rPr lang="en-US" sz="2400" i="1"/>
              <a:t>C</a:t>
            </a:r>
            <a:r>
              <a:rPr lang="en-US" sz="2400" baseline="-25000"/>
              <a:t>0</a:t>
            </a:r>
            <a:r>
              <a:rPr lang="en-US" sz="2400"/>
              <a:t> is the initial configuration of </a:t>
            </a:r>
            <a:r>
              <a:rPr lang="en-US" sz="2400" i="1"/>
              <a:t>M</a:t>
            </a:r>
            <a:r>
              <a:rPr lang="en-US" sz="2400"/>
              <a:t>, </a:t>
            </a:r>
            <a:endParaRPr lang="en-US" sz="2400" i="1"/>
          </a:p>
          <a:p>
            <a:pPr eaLnBrk="1" hangingPunct="1"/>
            <a:r>
              <a:rPr lang="en-US" sz="2400"/>
              <a:t>● </a:t>
            </a:r>
            <a:r>
              <a:rPr lang="en-US" sz="2400" i="1"/>
              <a:t>C</a:t>
            </a:r>
            <a:r>
              <a:rPr lang="en-US" sz="2400" i="1" baseline="-25000"/>
              <a:t>n</a:t>
            </a:r>
            <a:r>
              <a:rPr lang="en-US" sz="2400"/>
              <a:t> is a halting configuration of </a:t>
            </a:r>
            <a:r>
              <a:rPr lang="en-US" sz="2400" i="1"/>
              <a:t>M</a:t>
            </a:r>
            <a:r>
              <a:rPr lang="en-US" sz="2400"/>
              <a:t>, and: </a:t>
            </a:r>
            <a:endParaRPr lang="en-US" sz="2400" i="1"/>
          </a:p>
          <a:p>
            <a:pPr eaLnBrk="1" hangingPunct="1"/>
            <a:r>
              <a:rPr lang="en-US" sz="2400"/>
              <a:t>● </a:t>
            </a:r>
            <a:r>
              <a:rPr lang="en-US" sz="2400" i="1"/>
              <a:t>C</a:t>
            </a:r>
            <a:r>
              <a:rPr lang="en-US" sz="2400" baseline="-25000"/>
              <a:t>0</a:t>
            </a:r>
            <a:r>
              <a:rPr lang="en-US" sz="2400"/>
              <a:t> |-</a:t>
            </a:r>
            <a:r>
              <a:rPr lang="en-US" sz="2400" i="1" baseline="-25000"/>
              <a:t>M</a:t>
            </a:r>
            <a:r>
              <a:rPr lang="en-US" sz="2400"/>
              <a:t>  </a:t>
            </a:r>
            <a:r>
              <a:rPr lang="en-US" sz="2400" i="1"/>
              <a:t>C</a:t>
            </a:r>
            <a:r>
              <a:rPr lang="en-US" sz="2400" baseline="-25000"/>
              <a:t>1</a:t>
            </a:r>
            <a:r>
              <a:rPr lang="en-US" sz="2400"/>
              <a:t> |-</a:t>
            </a:r>
            <a:r>
              <a:rPr lang="en-US" sz="2400" i="1" baseline="-25000"/>
              <a:t>M</a:t>
            </a:r>
            <a:r>
              <a:rPr lang="en-US" sz="2400"/>
              <a:t>  </a:t>
            </a:r>
            <a:r>
              <a:rPr lang="en-US" sz="2400" i="1"/>
              <a:t>C</a:t>
            </a:r>
            <a:r>
              <a:rPr lang="en-US" sz="2400" baseline="-25000"/>
              <a:t>2</a:t>
            </a:r>
            <a:r>
              <a:rPr lang="en-US" sz="2400"/>
              <a:t> |-</a:t>
            </a:r>
            <a:r>
              <a:rPr lang="en-US" sz="2400" i="1" baseline="-25000"/>
              <a:t>M</a:t>
            </a:r>
            <a:r>
              <a:rPr lang="en-US" sz="2400"/>
              <a:t> … |-</a:t>
            </a:r>
            <a:r>
              <a:rPr lang="en-US" sz="2400" i="1" baseline="-25000"/>
              <a:t>M</a:t>
            </a:r>
            <a:r>
              <a:rPr lang="en-US" sz="2400"/>
              <a:t>  </a:t>
            </a:r>
            <a:r>
              <a:rPr lang="en-US" sz="2400" i="1"/>
              <a:t>C</a:t>
            </a:r>
            <a:r>
              <a:rPr lang="en-US" sz="2400" i="1" baseline="-25000"/>
              <a:t>n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Reduction via Computation History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6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8077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A </a:t>
            </a:r>
            <a:r>
              <a:rPr lang="en-US" sz="2400" b="1" i="1"/>
              <a:t>computation history</a:t>
            </a:r>
            <a:r>
              <a:rPr lang="en-US" sz="2400"/>
              <a:t> encodes a computation: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    (</a:t>
            </a:r>
            <a:r>
              <a:rPr lang="en-US" sz="2400" i="1"/>
              <a:t>s</a:t>
            </a:r>
            <a:r>
              <a:rPr lang="en-US" sz="2400"/>
              <a:t>,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, </a:t>
            </a:r>
            <a:r>
              <a:rPr lang="en-US" sz="2400">
                <a:latin typeface="Monotype Sorts"/>
              </a:rPr>
              <a:t>q</a:t>
            </a:r>
            <a:r>
              <a:rPr lang="en-US" sz="2400"/>
              <a:t>, </a:t>
            </a:r>
            <a:r>
              <a:rPr lang="en-US" sz="2400" i="1"/>
              <a:t>x</a:t>
            </a:r>
            <a:r>
              <a:rPr lang="en-US" sz="2400"/>
              <a:t>)(</a:t>
            </a:r>
            <a:r>
              <a:rPr lang="en-US" sz="2400" i="1"/>
              <a:t>q</a:t>
            </a:r>
            <a:r>
              <a:rPr lang="en-US" sz="2400" baseline="-25000"/>
              <a:t>1</a:t>
            </a:r>
            <a:r>
              <a:rPr lang="en-US" sz="2400"/>
              <a:t>,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, </a:t>
            </a:r>
            <a:r>
              <a:rPr lang="en-US" sz="2400" i="1"/>
              <a:t>z</a:t>
            </a:r>
            <a:r>
              <a:rPr lang="en-US" sz="2400"/>
              <a:t>)(    ….    )(    ….    )(</a:t>
            </a:r>
            <a:r>
              <a:rPr lang="en-US" sz="2400" i="1"/>
              <a:t>q</a:t>
            </a:r>
            <a:r>
              <a:rPr lang="en-US" sz="2400" i="1" baseline="-25000"/>
              <a:t>n</a:t>
            </a:r>
            <a:r>
              <a:rPr lang="en-US" sz="2400"/>
              <a:t>, </a:t>
            </a:r>
            <a:r>
              <a:rPr lang="en-US" sz="2400" i="1"/>
              <a:t>r</a:t>
            </a:r>
            <a:r>
              <a:rPr lang="en-US" sz="2400"/>
              <a:t>, </a:t>
            </a:r>
            <a:r>
              <a:rPr lang="en-US" sz="2400" i="1"/>
              <a:t>s</a:t>
            </a:r>
            <a:r>
              <a:rPr lang="en-US" sz="2400"/>
              <a:t>,</a:t>
            </a:r>
            <a:r>
              <a:rPr lang="en-US" sz="2400" i="1"/>
              <a:t> t</a:t>
            </a:r>
            <a:r>
              <a:rPr lang="en-US" sz="2400"/>
              <a:t>), </a:t>
            </a:r>
          </a:p>
          <a:p>
            <a:pPr eaLnBrk="1" hangingPunct="1"/>
            <a:r>
              <a:rPr lang="en-US" sz="2400"/>
              <a:t>		where </a:t>
            </a:r>
            <a:r>
              <a:rPr lang="en-US" sz="2400" i="1"/>
              <a:t>q</a:t>
            </a:r>
            <a:r>
              <a:rPr lang="en-US" sz="2400" i="1" baseline="-25000"/>
              <a:t>n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</a:t>
            </a:r>
            <a:r>
              <a:rPr lang="en-US" sz="2400"/>
              <a:t> </a:t>
            </a:r>
            <a:r>
              <a:rPr lang="en-US" sz="2400" i="1"/>
              <a:t>H</a:t>
            </a:r>
            <a:r>
              <a:rPr lang="en-US" sz="2400" i="1" baseline="-25000"/>
              <a:t>M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Example: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 (</a:t>
            </a:r>
            <a:r>
              <a:rPr lang="en-US" sz="2400" i="1"/>
              <a:t>s</a:t>
            </a:r>
            <a:r>
              <a:rPr lang="en-US" sz="2400"/>
              <a:t>,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, </a:t>
            </a:r>
            <a:r>
              <a:rPr lang="en-US" sz="2400">
                <a:latin typeface="Monotype Sorts"/>
              </a:rPr>
              <a:t>q</a:t>
            </a:r>
            <a:r>
              <a:rPr lang="en-US" sz="2400"/>
              <a:t>, </a:t>
            </a:r>
            <a:r>
              <a:rPr lang="en-US" sz="2400" i="1"/>
              <a:t>x</a:t>
            </a:r>
            <a:r>
              <a:rPr lang="en-US" sz="2400"/>
              <a:t>) </a:t>
            </a:r>
          </a:p>
          <a:p>
            <a:pPr eaLnBrk="1" hangingPunct="1"/>
            <a:r>
              <a:rPr lang="en-US" sz="2400"/>
              <a:t>         … </a:t>
            </a:r>
          </a:p>
          <a:p>
            <a:pPr eaLnBrk="1" hangingPunct="1"/>
            <a:r>
              <a:rPr lang="en-US" sz="2400"/>
              <a:t> (</a:t>
            </a:r>
            <a:r>
              <a:rPr lang="en-US" sz="2400" i="1"/>
              <a:t>q</a:t>
            </a:r>
            <a:r>
              <a:rPr lang="en-US" sz="2400" baseline="-25000"/>
              <a:t>1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aaabbbaa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bbbbccc</a:t>
            </a:r>
            <a:r>
              <a:rPr lang="en-US" sz="2400"/>
              <a:t>)</a:t>
            </a:r>
          </a:p>
          <a:p>
            <a:pPr eaLnBrk="1" hangingPunct="1"/>
            <a:r>
              <a:rPr lang="en-US" sz="2400"/>
              <a:t> (</a:t>
            </a:r>
            <a:r>
              <a:rPr lang="en-US" sz="2400" i="1"/>
              <a:t>q</a:t>
            </a:r>
            <a:r>
              <a:rPr lang="en-US" sz="2400" baseline="-25000"/>
              <a:t>2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aaabbbaaa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bbbccc</a:t>
            </a:r>
            <a:r>
              <a:rPr lang="en-US" sz="2400"/>
              <a:t>)</a:t>
            </a:r>
          </a:p>
          <a:p>
            <a:pPr eaLnBrk="1" hangingPunct="1"/>
            <a:r>
              <a:rPr lang="en-US" sz="2400"/>
              <a:t>	     …</a:t>
            </a:r>
          </a:p>
          <a:p>
            <a:pPr eaLnBrk="1" hangingPunct="1"/>
            <a:endParaRPr lang="en-US" sz="240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Computation Histories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02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9"/>
          <p:cNvSpPr txBox="1">
            <a:spLocks noChangeArrowheads="1"/>
          </p:cNvSpPr>
          <p:nvPr/>
        </p:nvSpPr>
        <p:spPr bwMode="auto">
          <a:xfrm>
            <a:off x="762000" y="838200"/>
            <a:ext cx="80772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We show that CFG</a:t>
            </a:r>
            <a:r>
              <a:rPr lang="en-US" sz="2200" baseline="-25000"/>
              <a:t>ALL</a:t>
            </a:r>
            <a:r>
              <a:rPr lang="en-US" sz="2200"/>
              <a:t> is not in D by reduction from H:</a:t>
            </a:r>
          </a:p>
          <a:p>
            <a:pPr eaLnBrk="1" hangingPunct="1"/>
            <a:endParaRPr lang="en-US" sz="2200" i="1"/>
          </a:p>
          <a:p>
            <a:pPr eaLnBrk="1" hangingPunct="1"/>
            <a:r>
              <a:rPr lang="en-US" sz="2200" i="1"/>
              <a:t>R</a:t>
            </a:r>
            <a:r>
              <a:rPr lang="en-US" sz="2200"/>
              <a:t> will build  </a:t>
            </a:r>
            <a:r>
              <a:rPr lang="en-US" sz="2200" i="1"/>
              <a:t>G</a:t>
            </a:r>
            <a:r>
              <a:rPr lang="en-US" sz="2200"/>
              <a:t> to generate the language </a:t>
            </a:r>
            <a:r>
              <a:rPr lang="en-US" sz="2200" i="1"/>
              <a:t>L</a:t>
            </a:r>
            <a:r>
              <a:rPr lang="en-US" sz="2200"/>
              <a:t># composed of: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 </a:t>
            </a:r>
            <a:r>
              <a:rPr lang="en-US" sz="2200"/>
              <a:t>all strings in </a:t>
            </a:r>
            <a:r>
              <a:rPr lang="en-US" sz="2200">
                <a:sym typeface="Symbol" panose="05050102010706020507" pitchFamily="18" charset="2"/>
              </a:rPr>
              <a:t></a:t>
            </a:r>
            <a:r>
              <a:rPr lang="en-US" sz="2200"/>
              <a:t>*,</a:t>
            </a:r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 </a:t>
            </a:r>
            <a:r>
              <a:rPr lang="en-US" sz="2200" b="1" i="1"/>
              <a:t>except</a:t>
            </a:r>
            <a:r>
              <a:rPr lang="en-US" sz="2200"/>
              <a:t> any that represent a computation history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.  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Then:</a:t>
            </a:r>
          </a:p>
          <a:p>
            <a:pPr eaLnBrk="1" hangingPunct="1"/>
            <a:r>
              <a:rPr lang="en-US" sz="2200">
                <a:sym typeface="Symbol" panose="05050102010706020507" pitchFamily="18" charset="2"/>
              </a:rPr>
              <a:t> </a:t>
            </a:r>
            <a:r>
              <a:rPr lang="en-US" sz="2200"/>
              <a:t>If </a:t>
            </a:r>
            <a:r>
              <a:rPr lang="en-US" sz="2200" i="1"/>
              <a:t>M</a:t>
            </a:r>
            <a:r>
              <a:rPr lang="en-US" sz="2200"/>
              <a:t> does not halt on </a:t>
            </a:r>
            <a:r>
              <a:rPr lang="en-US" sz="2200" i="1"/>
              <a:t>w</a:t>
            </a:r>
            <a:r>
              <a:rPr lang="en-US" sz="2200"/>
              <a:t>, there are no computation histories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 so </a:t>
            </a:r>
            <a:r>
              <a:rPr lang="en-US" sz="2200" i="1"/>
              <a:t>G</a:t>
            </a:r>
            <a:r>
              <a:rPr lang="en-US" sz="2200"/>
              <a:t> generates </a:t>
            </a:r>
            <a:r>
              <a:rPr lang="en-US" sz="2200">
                <a:sym typeface="Symbol" panose="05050102010706020507" pitchFamily="18" charset="2"/>
              </a:rPr>
              <a:t></a:t>
            </a:r>
            <a:r>
              <a:rPr lang="en-US" sz="2200"/>
              <a:t>* and </a:t>
            </a:r>
            <a:r>
              <a:rPr lang="en-US" sz="2200" i="1"/>
              <a:t>Oracle</a:t>
            </a:r>
            <a:r>
              <a:rPr lang="en-US" sz="2200"/>
              <a:t>  will accept.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 </a:t>
            </a:r>
            <a:r>
              <a:rPr lang="en-US" sz="2200"/>
              <a:t>If there exists a computation history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, there will be a string that </a:t>
            </a:r>
            <a:r>
              <a:rPr lang="en-US" sz="2200" i="1"/>
              <a:t>G</a:t>
            </a:r>
            <a:r>
              <a:rPr lang="en-US" sz="2200"/>
              <a:t> will not generate; </a:t>
            </a:r>
            <a:r>
              <a:rPr lang="en-US" sz="2200" i="1"/>
              <a:t>Oracle</a:t>
            </a:r>
            <a:r>
              <a:rPr lang="en-US" sz="2200"/>
              <a:t> will reject.  </a:t>
            </a:r>
          </a:p>
          <a:p>
            <a:pPr eaLnBrk="1" hangingPunct="1"/>
            <a:endParaRPr lang="en-US" sz="2200" i="1"/>
          </a:p>
        </p:txBody>
      </p:sp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chemeClr val="tx2"/>
                </a:solidFill>
              </a:rPr>
              <a:t>CFG</a:t>
            </a:r>
            <a:r>
              <a:rPr lang="en-US" sz="2700" b="1" baseline="-25000">
                <a:solidFill>
                  <a:schemeClr val="tx2"/>
                </a:solidFill>
              </a:rPr>
              <a:t>ALL</a:t>
            </a:r>
            <a:r>
              <a:rPr lang="en-US" sz="2700" b="1">
                <a:solidFill>
                  <a:schemeClr val="tx2"/>
                </a:solidFill>
              </a:rPr>
              <a:t> = {&lt;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>
                <a:solidFill>
                  <a:schemeClr val="tx2"/>
                </a:solidFill>
              </a:rPr>
              <a:t>&gt; : 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>
                <a:solidFill>
                  <a:schemeClr val="tx2"/>
                </a:solidFill>
              </a:rPr>
              <a:t> is a cfg and </a:t>
            </a:r>
            <a:r>
              <a:rPr lang="en-US" sz="2700" b="1" i="1">
                <a:solidFill>
                  <a:schemeClr val="tx2"/>
                </a:solidFill>
              </a:rPr>
              <a:t>L</a:t>
            </a:r>
            <a:r>
              <a:rPr lang="en-US" sz="2700" b="1">
                <a:solidFill>
                  <a:schemeClr val="tx2"/>
                </a:solidFill>
              </a:rPr>
              <a:t>(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>
                <a:solidFill>
                  <a:schemeClr val="tx2"/>
                </a:solidFill>
              </a:rPr>
              <a:t>) = </a:t>
            </a:r>
            <a:r>
              <a:rPr lang="en-US" sz="2700" b="1">
                <a:solidFill>
                  <a:schemeClr val="tx2"/>
                </a:solidFill>
                <a:sym typeface="Symbol" panose="05050102010706020507" pitchFamily="18" charset="2"/>
              </a:rPr>
              <a:t></a:t>
            </a:r>
            <a:r>
              <a:rPr lang="en-US" sz="2700" b="1">
                <a:solidFill>
                  <a:schemeClr val="tx2"/>
                </a:solidFill>
              </a:rPr>
              <a:t>*} is not in 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6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80772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ym typeface="Symbol" panose="05050102010706020507" pitchFamily="18" charset="2"/>
              </a:rPr>
              <a:t> </a:t>
            </a:r>
            <a:r>
              <a:rPr lang="en-US" sz="2200"/>
              <a:t>If </a:t>
            </a:r>
            <a:r>
              <a:rPr lang="en-US" sz="2200" i="1"/>
              <a:t>M</a:t>
            </a:r>
            <a:r>
              <a:rPr lang="en-US" sz="2200"/>
              <a:t> does not halt on </a:t>
            </a:r>
            <a:r>
              <a:rPr lang="en-US" sz="2200" i="1"/>
              <a:t>w</a:t>
            </a:r>
            <a:r>
              <a:rPr lang="en-US" sz="2200"/>
              <a:t>, there are no computation histories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 so </a:t>
            </a:r>
            <a:r>
              <a:rPr lang="en-US" sz="2200" i="1"/>
              <a:t>G</a:t>
            </a:r>
            <a:r>
              <a:rPr lang="en-US" sz="2200"/>
              <a:t> generates </a:t>
            </a:r>
            <a:r>
              <a:rPr lang="en-US" sz="2200">
                <a:sym typeface="Symbol" panose="05050102010706020507" pitchFamily="18" charset="2"/>
              </a:rPr>
              <a:t></a:t>
            </a:r>
            <a:r>
              <a:rPr lang="en-US" sz="2200"/>
              <a:t>* and </a:t>
            </a:r>
            <a:r>
              <a:rPr lang="en-US" sz="2200" i="1"/>
              <a:t>Oracle</a:t>
            </a:r>
            <a:r>
              <a:rPr lang="en-US" sz="2200"/>
              <a:t>  will accept.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 </a:t>
            </a:r>
            <a:r>
              <a:rPr lang="en-US" sz="2200"/>
              <a:t>If there exists a computation history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, there will be a string that </a:t>
            </a:r>
            <a:r>
              <a:rPr lang="en-US" sz="2200" i="1"/>
              <a:t>G</a:t>
            </a:r>
            <a:r>
              <a:rPr lang="en-US" sz="2200"/>
              <a:t> will not generate; </a:t>
            </a:r>
            <a:r>
              <a:rPr lang="en-US" sz="2200" i="1"/>
              <a:t>Oracle</a:t>
            </a:r>
            <a:r>
              <a:rPr lang="en-US" sz="2200"/>
              <a:t> will reject.  </a:t>
            </a:r>
          </a:p>
          <a:p>
            <a:pPr eaLnBrk="1" hangingPunct="1"/>
            <a:endParaRPr lang="en-US" sz="2200" i="1"/>
          </a:p>
          <a:p>
            <a:pPr eaLnBrk="1" hangingPunct="1"/>
            <a:endParaRPr lang="en-US" sz="2200" i="1"/>
          </a:p>
          <a:p>
            <a:pPr eaLnBrk="1" hangingPunct="1"/>
            <a:endParaRPr lang="en-US" sz="2200" i="1"/>
          </a:p>
          <a:p>
            <a:pPr eaLnBrk="1" hangingPunct="1"/>
            <a:r>
              <a:rPr lang="en-US" sz="2200" i="1"/>
              <a:t>Oracle</a:t>
            </a:r>
            <a:r>
              <a:rPr lang="en-US" sz="2200"/>
              <a:t> gets it backwards, so </a:t>
            </a:r>
            <a:r>
              <a:rPr lang="en-US" sz="2200" i="1"/>
              <a:t>R</a:t>
            </a:r>
            <a:r>
              <a:rPr lang="en-US" sz="2200"/>
              <a:t> must invert its response.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It is easier for </a:t>
            </a:r>
            <a:r>
              <a:rPr lang="en-US" sz="2200" i="1"/>
              <a:t>R</a:t>
            </a:r>
            <a:r>
              <a:rPr lang="en-US" sz="2200"/>
              <a:t> to build a PDA than a grammar.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So </a:t>
            </a:r>
            <a:r>
              <a:rPr lang="en-US" sz="2200" i="1"/>
              <a:t>R</a:t>
            </a:r>
            <a:r>
              <a:rPr lang="en-US" sz="2200"/>
              <a:t> will first build a PDA </a:t>
            </a:r>
            <a:r>
              <a:rPr lang="en-US" sz="2200" i="1"/>
              <a:t>P</a:t>
            </a:r>
            <a:r>
              <a:rPr lang="en-US" sz="2200"/>
              <a:t>, then convert </a:t>
            </a:r>
            <a:r>
              <a:rPr lang="en-US" sz="2200" i="1"/>
              <a:t>P</a:t>
            </a:r>
            <a:r>
              <a:rPr lang="en-US" sz="2200"/>
              <a:t> to a grammar.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But:</a:t>
            </a:r>
          </a:p>
        </p:txBody>
      </p:sp>
    </p:spTree>
    <p:extLst>
      <p:ext uri="{BB962C8B-B14F-4D97-AF65-F5344CB8AC3E}">
        <p14:creationId xmlns:p14="http://schemas.microsoft.com/office/powerpoint/2010/main" val="15153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762000" y="898525"/>
            <a:ext cx="8077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For a string </a:t>
            </a:r>
            <a:r>
              <a:rPr lang="en-US" sz="2400" i="1"/>
              <a:t>s</a:t>
            </a:r>
            <a:r>
              <a:rPr lang="en-US" sz="2400"/>
              <a:t> to be a computation history of </a:t>
            </a:r>
            <a:r>
              <a:rPr lang="en-US" sz="2400" i="1"/>
              <a:t>M</a:t>
            </a:r>
            <a:r>
              <a:rPr lang="en-US" sz="2400"/>
              <a:t> on </a:t>
            </a:r>
            <a:r>
              <a:rPr lang="en-US" sz="2400" i="1"/>
              <a:t>w</a:t>
            </a:r>
            <a:r>
              <a:rPr lang="en-US" sz="2400"/>
              <a:t>:</a:t>
            </a:r>
          </a:p>
          <a:p>
            <a:pPr eaLnBrk="1" hangingPunct="1"/>
            <a:endParaRPr lang="en-US" sz="2400"/>
          </a:p>
          <a:p>
            <a:pPr eaLnBrk="1" hangingPunct="1">
              <a:buFontTx/>
              <a:buAutoNum type="arabicPeriod"/>
            </a:pPr>
            <a:r>
              <a:rPr lang="en-US" sz="2400"/>
              <a:t>It must be a syntactically valid computation history.</a:t>
            </a:r>
          </a:p>
          <a:p>
            <a:pPr eaLnBrk="1" hangingPunct="1">
              <a:buFontTx/>
              <a:buAutoNum type="arabicPeriod"/>
            </a:pPr>
            <a:endParaRPr lang="en-US" sz="2400" i="1"/>
          </a:p>
          <a:p>
            <a:pPr eaLnBrk="1" hangingPunct="1"/>
            <a:r>
              <a:rPr lang="en-US" sz="2400" i="1"/>
              <a:t>2. C</a:t>
            </a:r>
            <a:r>
              <a:rPr lang="en-US" sz="2400" baseline="-25000"/>
              <a:t>0</a:t>
            </a:r>
            <a:r>
              <a:rPr lang="en-US" sz="2400"/>
              <a:t> must correspond to </a:t>
            </a:r>
            <a:r>
              <a:rPr lang="en-US" sz="2400" i="1"/>
              <a:t>M</a:t>
            </a:r>
            <a:r>
              <a:rPr lang="en-US" sz="2400"/>
              <a:t> being in its start state, with </a:t>
            </a:r>
            <a:r>
              <a:rPr lang="en-US" sz="2400" i="1"/>
              <a:t>w</a:t>
            </a:r>
            <a:r>
              <a:rPr lang="en-US" sz="2400"/>
              <a:t> on the tape, and with the read head positioned just to the left of </a:t>
            </a:r>
            <a:r>
              <a:rPr lang="en-US" sz="2400" i="1"/>
              <a:t>w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3. The last configuration must be a halting configuration.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4. Each configuration after </a:t>
            </a:r>
            <a:r>
              <a:rPr lang="en-US" sz="2400" i="1"/>
              <a:t>C</a:t>
            </a:r>
            <a:r>
              <a:rPr lang="en-US" sz="2400" baseline="-25000"/>
              <a:t>0</a:t>
            </a:r>
            <a:r>
              <a:rPr lang="en-US" sz="2400"/>
              <a:t> must be derivable from the </a:t>
            </a:r>
          </a:p>
          <a:p>
            <a:pPr eaLnBrk="1" hangingPunct="1"/>
            <a:r>
              <a:rPr lang="en-US" sz="2400"/>
              <a:t>    previous one according to the rules in </a:t>
            </a:r>
            <a:r>
              <a:rPr lang="en-US" sz="2400">
                <a:sym typeface="Symbol" panose="05050102010706020507" pitchFamily="18" charset="2"/>
              </a:rPr>
              <a:t></a:t>
            </a:r>
            <a:r>
              <a:rPr lang="en-US" sz="2400" i="1" baseline="-25000"/>
              <a:t>M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Computation Histories as Strings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10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62000" y="898525"/>
            <a:ext cx="8077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 How to test (4), that each configuration after </a:t>
            </a:r>
            <a:r>
              <a:rPr lang="en-US" sz="2400" i="1"/>
              <a:t>C</a:t>
            </a:r>
            <a:r>
              <a:rPr lang="en-US" sz="2400" baseline="-25000"/>
              <a:t>0</a:t>
            </a:r>
            <a:r>
              <a:rPr lang="en-US" sz="2400"/>
              <a:t> must be derivable from the previous one according to the rules in </a:t>
            </a:r>
            <a:r>
              <a:rPr lang="en-US" sz="2400">
                <a:sym typeface="Symbol" panose="05050102010706020507" pitchFamily="18" charset="2"/>
              </a:rPr>
              <a:t></a:t>
            </a:r>
            <a:r>
              <a:rPr lang="en-US" sz="2400" i="1" baseline="-25000"/>
              <a:t>M</a:t>
            </a:r>
            <a:r>
              <a:rPr lang="en-US" sz="2400"/>
              <a:t>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(</a:t>
            </a:r>
            <a:r>
              <a:rPr lang="en-US" sz="2400">
                <a:latin typeface="Courier New" panose="02070309020205020404" pitchFamily="49" charset="0"/>
              </a:rPr>
              <a:t>q</a:t>
            </a:r>
            <a:r>
              <a:rPr lang="en-US" sz="2400" baseline="-25000">
                <a:latin typeface="Courier New" panose="02070309020205020404" pitchFamily="49" charset="0"/>
              </a:rPr>
              <a:t>1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aaaa</a:t>
            </a:r>
            <a:r>
              <a:rPr lang="en-US" sz="2400"/>
              <a:t>)(</a:t>
            </a:r>
            <a:r>
              <a:rPr lang="en-US" sz="2400">
                <a:latin typeface="Courier New" panose="02070309020205020404" pitchFamily="49" charset="0"/>
              </a:rPr>
              <a:t>q</a:t>
            </a:r>
            <a:r>
              <a:rPr lang="en-US" sz="2400" baseline="-25000">
                <a:latin typeface="Courier New" panose="02070309020205020404" pitchFamily="49" charset="0"/>
              </a:rPr>
              <a:t>2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baaaa</a:t>
            </a:r>
            <a:r>
              <a:rPr lang="en-US" sz="2400"/>
              <a:t>).	  Okay.</a:t>
            </a:r>
          </a:p>
          <a:p>
            <a:pPr eaLnBrk="1" hangingPunct="1"/>
            <a:r>
              <a:rPr lang="en-US" sz="2400"/>
              <a:t>(</a:t>
            </a:r>
            <a:r>
              <a:rPr lang="en-US" sz="2400">
                <a:latin typeface="Courier New" panose="02070309020205020404" pitchFamily="49" charset="0"/>
              </a:rPr>
              <a:t>q</a:t>
            </a:r>
            <a:r>
              <a:rPr lang="en-US" sz="2400" baseline="-25000">
                <a:latin typeface="Courier New" panose="02070309020205020404" pitchFamily="49" charset="0"/>
              </a:rPr>
              <a:t>1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aaaa</a:t>
            </a:r>
            <a:r>
              <a:rPr lang="en-US" sz="2400"/>
              <a:t>)(</a:t>
            </a:r>
            <a:r>
              <a:rPr lang="en-US" sz="2400">
                <a:latin typeface="Courier New" panose="02070309020205020404" pitchFamily="49" charset="0"/>
              </a:rPr>
              <a:t>q</a:t>
            </a:r>
            <a:r>
              <a:rPr lang="en-US" sz="2400" baseline="-25000">
                <a:latin typeface="Courier New" panose="02070309020205020404" pitchFamily="49" charset="0"/>
              </a:rPr>
              <a:t>2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bbbb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bbbb</a:t>
            </a:r>
            <a:r>
              <a:rPr lang="en-US" sz="2400"/>
              <a:t>).   Not okay.</a:t>
            </a:r>
          </a:p>
          <a:p>
            <a:pPr eaLnBrk="1" hangingPunct="1"/>
            <a:endParaRPr lang="en-US" sz="2400" i="1"/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P </a:t>
            </a:r>
            <a:r>
              <a:rPr lang="en-US" sz="2400"/>
              <a:t>will have to use its stack to record the first configuration and then compare it to the second.  But what’s wrong?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3400" y="152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Computation Histories as Strings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6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458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Write every other configuration backwards.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Let </a:t>
            </a:r>
            <a:r>
              <a:rPr lang="en-US" sz="2400" i="1"/>
              <a:t>B</a:t>
            </a:r>
            <a:r>
              <a:rPr lang="en-US" sz="2400"/>
              <a:t># be the language of computation histories of </a:t>
            </a:r>
            <a:r>
              <a:rPr lang="en-US" sz="2400" i="1"/>
              <a:t>M</a:t>
            </a:r>
            <a:r>
              <a:rPr lang="en-US" sz="2400"/>
              <a:t> except in boustrophedon form.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 i="1"/>
          </a:p>
          <a:p>
            <a:pPr eaLnBrk="1" hangingPunct="1">
              <a:buFontTx/>
              <a:buChar char="•"/>
            </a:pPr>
            <a:r>
              <a:rPr lang="en-US" sz="2400">
                <a:hlinkClick r:id="rId3"/>
              </a:rPr>
              <a:t>A boustrophedon example</a:t>
            </a:r>
            <a:endParaRPr lang="en-US" sz="2400"/>
          </a:p>
          <a:p>
            <a:pPr eaLnBrk="1" hangingPunct="1">
              <a:buFontTx/>
              <a:buChar char="•"/>
            </a:pPr>
            <a:endParaRPr lang="en-US" sz="2400"/>
          </a:p>
          <a:p>
            <a:pPr eaLnBrk="1" hangingPunct="1">
              <a:buFontTx/>
              <a:buChar char="•"/>
            </a:pPr>
            <a:r>
              <a:rPr lang="en-US" sz="2400">
                <a:hlinkClick r:id="rId4"/>
              </a:rPr>
              <a:t>Generating boustrophedon text</a:t>
            </a:r>
            <a:endParaRPr lang="en-US" sz="2400"/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Boustrophedon Version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6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8458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i="1"/>
              <a:t>R</a:t>
            </a:r>
            <a:r>
              <a:rPr lang="en-US" sz="2200"/>
              <a:t>(&lt;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&gt;) =</a:t>
            </a:r>
          </a:p>
          <a:p>
            <a:pPr eaLnBrk="1" hangingPunct="1"/>
            <a:r>
              <a:rPr lang="en-US" sz="2200"/>
              <a:t>    1. Construct &lt;</a:t>
            </a:r>
            <a:r>
              <a:rPr lang="en-US" sz="2200" i="1"/>
              <a:t>P</a:t>
            </a:r>
            <a:r>
              <a:rPr lang="en-US" sz="2200"/>
              <a:t>&gt;, where </a:t>
            </a:r>
            <a:r>
              <a:rPr lang="en-US" sz="2200" i="1"/>
              <a:t>P</a:t>
            </a:r>
            <a:r>
              <a:rPr lang="en-US" sz="2200"/>
              <a:t> accepts all strings in </a:t>
            </a:r>
            <a:r>
              <a:rPr lang="en-US" sz="2200" i="1"/>
              <a:t>B</a:t>
            </a:r>
            <a:r>
              <a:rPr lang="en-US" sz="2200"/>
              <a:t>#.</a:t>
            </a:r>
          </a:p>
          <a:p>
            <a:pPr eaLnBrk="1" hangingPunct="1"/>
            <a:r>
              <a:rPr lang="en-US" sz="2200"/>
              <a:t>    2. From </a:t>
            </a:r>
            <a:r>
              <a:rPr lang="en-US" sz="2200" i="1"/>
              <a:t>P</a:t>
            </a:r>
            <a:r>
              <a:rPr lang="en-US" sz="2200"/>
              <a:t>, construct a grammar </a:t>
            </a:r>
            <a:r>
              <a:rPr lang="en-US" sz="2200" i="1"/>
              <a:t>G</a:t>
            </a:r>
            <a:r>
              <a:rPr lang="en-US" sz="2200"/>
              <a:t> that generates </a:t>
            </a:r>
            <a:r>
              <a:rPr lang="en-US" sz="2200" i="1"/>
              <a:t>L</a:t>
            </a:r>
            <a:r>
              <a:rPr lang="en-US" sz="2200"/>
              <a:t>(</a:t>
            </a:r>
            <a:r>
              <a:rPr lang="en-US" sz="2200" i="1"/>
              <a:t>P</a:t>
            </a:r>
            <a:r>
              <a:rPr lang="en-US" sz="2200"/>
              <a:t>).</a:t>
            </a:r>
          </a:p>
          <a:p>
            <a:pPr eaLnBrk="1" hangingPunct="1"/>
            <a:r>
              <a:rPr lang="en-US" sz="2200"/>
              <a:t>    3. Return &lt;</a:t>
            </a:r>
            <a:r>
              <a:rPr lang="en-US" sz="2200" i="1"/>
              <a:t>G</a:t>
            </a:r>
            <a:r>
              <a:rPr lang="en-US" sz="2200"/>
              <a:t>&gt;.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If </a:t>
            </a:r>
            <a:r>
              <a:rPr lang="en-US" sz="2200" i="1"/>
              <a:t>Oracle</a:t>
            </a:r>
            <a:r>
              <a:rPr lang="en-US" sz="2200"/>
              <a:t> exists, then </a:t>
            </a:r>
            <a:r>
              <a:rPr lang="en-US" sz="2200" i="1"/>
              <a:t>C</a:t>
            </a:r>
            <a:r>
              <a:rPr lang="en-US" sz="2200"/>
              <a:t> = </a:t>
            </a:r>
            <a:r>
              <a:rPr lang="en-US" sz="2200">
                <a:sym typeface="Symbol" panose="05050102010706020507" pitchFamily="18" charset="2"/>
              </a:rPr>
              <a:t></a:t>
            </a:r>
            <a:r>
              <a:rPr lang="en-US" sz="2200" i="1"/>
              <a:t>Oracle</a:t>
            </a:r>
            <a:r>
              <a:rPr lang="en-US" sz="2200"/>
              <a:t>(</a:t>
            </a:r>
            <a:r>
              <a:rPr lang="en-US" sz="2200" i="1"/>
              <a:t>R</a:t>
            </a:r>
            <a:r>
              <a:rPr lang="en-US" sz="2200"/>
              <a:t>(&lt;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&gt;)) decides H:</a:t>
            </a:r>
            <a:endParaRPr lang="en-US" sz="2200" i="1"/>
          </a:p>
          <a:p>
            <a:pPr eaLnBrk="1" hangingPunct="1"/>
            <a:r>
              <a:rPr lang="en-US" sz="2200"/>
              <a:t>        ● 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 </a:t>
            </a:r>
            <a:r>
              <a:rPr lang="en-US" sz="2200">
                <a:sym typeface="Symbol" panose="05050102010706020507" pitchFamily="18" charset="2"/>
              </a:rPr>
              <a:t></a:t>
            </a:r>
            <a:r>
              <a:rPr lang="en-US" sz="2200"/>
              <a:t> H: </a:t>
            </a:r>
            <a:r>
              <a:rPr lang="en-US" sz="2200" i="1"/>
              <a:t>M</a:t>
            </a:r>
            <a:r>
              <a:rPr lang="en-US" sz="2200"/>
              <a:t> halts on </a:t>
            </a:r>
            <a:r>
              <a:rPr lang="en-US" sz="2200" i="1"/>
              <a:t>w</a:t>
            </a:r>
            <a:r>
              <a:rPr lang="en-US" sz="2200"/>
              <a:t>.  There exists a computation  </a:t>
            </a:r>
          </a:p>
          <a:p>
            <a:pPr eaLnBrk="1" hangingPunct="1"/>
            <a:r>
              <a:rPr lang="en-US" sz="2200"/>
              <a:t>          history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.  So there is a string that </a:t>
            </a:r>
            <a:r>
              <a:rPr lang="en-US" sz="2200" i="1"/>
              <a:t>G</a:t>
            </a:r>
            <a:r>
              <a:rPr lang="en-US" sz="2200"/>
              <a:t> does not </a:t>
            </a:r>
            <a:endParaRPr lang="en-US" sz="2200" i="1"/>
          </a:p>
          <a:p>
            <a:pPr eaLnBrk="1" hangingPunct="1"/>
            <a:r>
              <a:rPr lang="en-US" sz="2200" i="1"/>
              <a:t>         </a:t>
            </a:r>
            <a:r>
              <a:rPr lang="en-US" sz="2200"/>
              <a:t> generate. </a:t>
            </a:r>
            <a:r>
              <a:rPr lang="en-US" sz="2200" i="1"/>
              <a:t>Oracle </a:t>
            </a:r>
            <a:r>
              <a:rPr lang="en-US" sz="2200"/>
              <a:t>rejects.  </a:t>
            </a:r>
            <a:r>
              <a:rPr lang="en-US" sz="2200" i="1"/>
              <a:t>R</a:t>
            </a:r>
            <a:r>
              <a:rPr lang="en-US" sz="2200"/>
              <a:t> accepts.</a:t>
            </a:r>
          </a:p>
          <a:p>
            <a:pPr eaLnBrk="1" hangingPunct="1"/>
            <a:r>
              <a:rPr lang="en-US" sz="2200"/>
              <a:t>        ● 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 </a:t>
            </a:r>
            <a:r>
              <a:rPr lang="en-US" sz="2200">
                <a:sym typeface="Symbol" panose="05050102010706020507" pitchFamily="18" charset="2"/>
              </a:rPr>
              <a:t></a:t>
            </a:r>
            <a:r>
              <a:rPr lang="en-US" sz="2200"/>
              <a:t> H: </a:t>
            </a:r>
            <a:r>
              <a:rPr lang="en-US" sz="2200" i="1"/>
              <a:t>M</a:t>
            </a:r>
            <a:r>
              <a:rPr lang="en-US" sz="2200"/>
              <a:t> does not halt on </a:t>
            </a:r>
            <a:r>
              <a:rPr lang="en-US" sz="2200">
                <a:sym typeface="Symbol" panose="05050102010706020507" pitchFamily="18" charset="2"/>
              </a:rPr>
              <a:t></a:t>
            </a:r>
            <a:r>
              <a:rPr lang="en-US" sz="2200"/>
              <a:t>, so there exists no </a:t>
            </a:r>
          </a:p>
          <a:p>
            <a:pPr eaLnBrk="1" hangingPunct="1"/>
            <a:r>
              <a:rPr lang="en-US" sz="2200"/>
              <a:t>          computation history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.  </a:t>
            </a:r>
            <a:r>
              <a:rPr lang="en-US" sz="2200" i="1"/>
              <a:t>G</a:t>
            </a:r>
            <a:r>
              <a:rPr lang="en-US" sz="2200"/>
              <a:t> generates </a:t>
            </a:r>
            <a:r>
              <a:rPr lang="en-US" sz="2200">
                <a:sym typeface="Symbol" panose="05050102010706020507" pitchFamily="18" charset="2"/>
              </a:rPr>
              <a:t></a:t>
            </a:r>
            <a:r>
              <a:rPr lang="en-US" sz="2200"/>
              <a:t>*.  </a:t>
            </a:r>
            <a:r>
              <a:rPr lang="en-US" sz="2200" i="1"/>
              <a:t>Oracle</a:t>
            </a:r>
          </a:p>
          <a:p>
            <a:pPr eaLnBrk="1" hangingPunct="1"/>
            <a:r>
              <a:rPr lang="en-US" sz="2200" i="1"/>
              <a:t>	      </a:t>
            </a:r>
            <a:r>
              <a:rPr lang="en-US" sz="2200"/>
              <a:t>accepts.  </a:t>
            </a:r>
            <a:r>
              <a:rPr lang="en-US" sz="2200" i="1"/>
              <a:t>R</a:t>
            </a:r>
            <a:r>
              <a:rPr lang="en-US" sz="2200"/>
              <a:t> rejects.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no machine to decide H can exist, so neither does </a:t>
            </a:r>
            <a:r>
              <a:rPr lang="en-US" sz="2200" i="1"/>
              <a:t>Oracle</a:t>
            </a:r>
            <a:r>
              <a:rPr lang="en-US" sz="2200"/>
              <a:t>.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Boustrophedon Version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3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chemeClr val="tx2"/>
                </a:solidFill>
              </a:rPr>
              <a:t>GG</a:t>
            </a:r>
            <a:r>
              <a:rPr lang="en-US" sz="2700" b="1" baseline="-25000">
                <a:solidFill>
                  <a:schemeClr val="tx2"/>
                </a:solidFill>
              </a:rPr>
              <a:t>= </a:t>
            </a:r>
            <a:r>
              <a:rPr lang="en-US" sz="2700" b="1">
                <a:solidFill>
                  <a:schemeClr val="tx2"/>
                </a:solidFill>
              </a:rPr>
              <a:t>= {&lt;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1</a:t>
            </a:r>
            <a:r>
              <a:rPr lang="en-US" sz="2700" b="1">
                <a:solidFill>
                  <a:schemeClr val="tx2"/>
                </a:solidFill>
              </a:rPr>
              <a:t>, 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2</a:t>
            </a:r>
            <a:r>
              <a:rPr lang="en-US" sz="2700" b="1">
                <a:solidFill>
                  <a:schemeClr val="tx2"/>
                </a:solidFill>
              </a:rPr>
              <a:t>&gt; : 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1</a:t>
            </a:r>
            <a:r>
              <a:rPr lang="en-US" sz="2700" b="1">
                <a:solidFill>
                  <a:schemeClr val="tx2"/>
                </a:solidFill>
              </a:rPr>
              <a:t> and 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2</a:t>
            </a:r>
            <a:r>
              <a:rPr lang="en-US" sz="2700" b="1">
                <a:solidFill>
                  <a:schemeClr val="tx2"/>
                </a:solidFill>
              </a:rPr>
              <a:t> are cfgs, </a:t>
            </a:r>
            <a:r>
              <a:rPr lang="en-US" sz="2700" b="1" i="1">
                <a:solidFill>
                  <a:schemeClr val="tx2"/>
                </a:solidFill>
              </a:rPr>
              <a:t>L</a:t>
            </a:r>
            <a:r>
              <a:rPr lang="en-US" sz="2700" b="1">
                <a:solidFill>
                  <a:schemeClr val="tx2"/>
                </a:solidFill>
              </a:rPr>
              <a:t>(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1</a:t>
            </a:r>
            <a:r>
              <a:rPr lang="en-US" sz="2700" b="1">
                <a:solidFill>
                  <a:schemeClr val="tx2"/>
                </a:solidFill>
              </a:rPr>
              <a:t>) = </a:t>
            </a:r>
            <a:r>
              <a:rPr lang="en-US" sz="2700" b="1" i="1">
                <a:solidFill>
                  <a:schemeClr val="tx2"/>
                </a:solidFill>
              </a:rPr>
              <a:t>L</a:t>
            </a:r>
            <a:r>
              <a:rPr lang="en-US" sz="2700" b="1">
                <a:solidFill>
                  <a:schemeClr val="tx2"/>
                </a:solidFill>
              </a:rPr>
              <a:t>(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2</a:t>
            </a:r>
            <a:r>
              <a:rPr lang="en-US" sz="2700" b="1">
                <a:solidFill>
                  <a:schemeClr val="tx2"/>
                </a:solidFill>
              </a:rPr>
              <a:t>)}</a:t>
            </a:r>
            <a:r>
              <a:rPr lang="en-US" sz="27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059" name="Text Box 12"/>
          <p:cNvSpPr txBox="1">
            <a:spLocks noChangeArrowheads="1"/>
          </p:cNvSpPr>
          <p:nvPr/>
        </p:nvSpPr>
        <p:spPr bwMode="auto">
          <a:xfrm>
            <a:off x="838200" y="762000"/>
            <a:ext cx="80168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Proof by reduction from: 	CFG</a:t>
            </a:r>
            <a:r>
              <a:rPr lang="en-US" sz="2200" baseline="-25000"/>
              <a:t>ALL</a:t>
            </a:r>
            <a:r>
              <a:rPr lang="en-US" sz="2200"/>
              <a:t> = {&lt;</a:t>
            </a:r>
            <a:r>
              <a:rPr lang="en-US" sz="2200" i="1"/>
              <a:t>G</a:t>
            </a:r>
            <a:r>
              <a:rPr lang="en-US" sz="2200"/>
              <a:t>&gt; : </a:t>
            </a:r>
            <a:r>
              <a:rPr lang="en-US" sz="2200" i="1"/>
              <a:t>L</a:t>
            </a:r>
            <a:r>
              <a:rPr lang="en-US" sz="2200"/>
              <a:t>(</a:t>
            </a:r>
            <a:r>
              <a:rPr lang="en-US" sz="2200" i="1"/>
              <a:t>G</a:t>
            </a:r>
            <a:r>
              <a:rPr lang="en-US" sz="2200"/>
              <a:t>) = </a:t>
            </a:r>
            <a:r>
              <a:rPr lang="en-US" sz="2200">
                <a:sym typeface="Symbol" panose="05050102010706020507" pitchFamily="18" charset="2"/>
              </a:rPr>
              <a:t></a:t>
            </a:r>
            <a:r>
              <a:rPr lang="en-US" sz="2200"/>
              <a:t>*}: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 i="1"/>
              <a:t>R</a:t>
            </a:r>
            <a:r>
              <a:rPr lang="en-US" sz="2200"/>
              <a:t> is a reduction from CFG</a:t>
            </a:r>
            <a:r>
              <a:rPr lang="en-US" sz="2200" baseline="-25000"/>
              <a:t>ALL</a:t>
            </a:r>
            <a:r>
              <a:rPr lang="en-US" sz="2200"/>
              <a:t> to GG</a:t>
            </a:r>
            <a:r>
              <a:rPr lang="en-US" sz="2200" baseline="-25000"/>
              <a:t>=</a:t>
            </a:r>
            <a:r>
              <a:rPr lang="en-US" sz="2200"/>
              <a:t> defined as follows:</a:t>
            </a:r>
          </a:p>
          <a:p>
            <a:pPr eaLnBrk="1" hangingPunct="1"/>
            <a:r>
              <a:rPr lang="en-US" sz="2200" i="1"/>
              <a:t>    R</a:t>
            </a:r>
            <a:r>
              <a:rPr lang="en-US" sz="2200"/>
              <a:t>(&lt;</a:t>
            </a:r>
            <a:r>
              <a:rPr lang="en-US" sz="2200" i="1"/>
              <a:t>M</a:t>
            </a:r>
            <a:r>
              <a:rPr lang="en-US" sz="2200"/>
              <a:t>&gt;) = </a:t>
            </a:r>
          </a:p>
          <a:p>
            <a:pPr eaLnBrk="1" hangingPunct="1"/>
            <a:r>
              <a:rPr lang="en-US" sz="2200"/>
              <a:t>        1. Construct the description &lt;</a:t>
            </a:r>
            <a:r>
              <a:rPr lang="en-US" sz="2200" i="1"/>
              <a:t>G</a:t>
            </a:r>
            <a:r>
              <a:rPr lang="en-US" sz="2200"/>
              <a:t>#&gt; of a new grammar </a:t>
            </a:r>
            <a:r>
              <a:rPr lang="en-US" sz="2200" i="1"/>
              <a:t>G</a:t>
            </a:r>
            <a:r>
              <a:rPr lang="en-US" sz="2200"/>
              <a:t># </a:t>
            </a:r>
          </a:p>
          <a:p>
            <a:pPr eaLnBrk="1" hangingPunct="1"/>
            <a:r>
              <a:rPr lang="en-US" sz="2200"/>
              <a:t>		that  generates </a:t>
            </a:r>
            <a:r>
              <a:rPr lang="en-US" sz="2200">
                <a:sym typeface="Symbol" panose="05050102010706020507" pitchFamily="18" charset="2"/>
              </a:rPr>
              <a:t></a:t>
            </a:r>
            <a:r>
              <a:rPr lang="en-US" sz="2200"/>
              <a:t>*.</a:t>
            </a:r>
          </a:p>
          <a:p>
            <a:pPr eaLnBrk="1" hangingPunct="1"/>
            <a:r>
              <a:rPr lang="en-US" sz="2200"/>
              <a:t>        2. Return &lt;</a:t>
            </a:r>
            <a:r>
              <a:rPr lang="en-US" sz="2200" i="1"/>
              <a:t>G</a:t>
            </a:r>
            <a:r>
              <a:rPr lang="en-US" sz="2200"/>
              <a:t>#, </a:t>
            </a:r>
            <a:r>
              <a:rPr lang="en-US" sz="2200" i="1"/>
              <a:t>G</a:t>
            </a:r>
            <a:r>
              <a:rPr lang="en-US" sz="2200"/>
              <a:t>&gt;.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If </a:t>
            </a:r>
            <a:r>
              <a:rPr lang="en-US" sz="2200" i="1"/>
              <a:t>Oracle</a:t>
            </a:r>
            <a:r>
              <a:rPr lang="en-US" sz="2200"/>
              <a:t> exists, then </a:t>
            </a:r>
            <a:r>
              <a:rPr lang="en-US" sz="2200" i="1"/>
              <a:t>C = Oracle</a:t>
            </a:r>
            <a:r>
              <a:rPr lang="en-US" sz="2200"/>
              <a:t>(</a:t>
            </a:r>
            <a:r>
              <a:rPr lang="en-US" sz="2200" i="1"/>
              <a:t>R</a:t>
            </a:r>
            <a:r>
              <a:rPr lang="en-US" sz="2200"/>
              <a:t>(&lt;</a:t>
            </a:r>
            <a:r>
              <a:rPr lang="en-US" sz="2200" i="1"/>
              <a:t>M</a:t>
            </a:r>
            <a:r>
              <a:rPr lang="en-US" sz="2200"/>
              <a:t>&gt;)) decides CFG</a:t>
            </a:r>
            <a:r>
              <a:rPr lang="en-US" sz="2200" baseline="-25000"/>
              <a:t>ALL</a:t>
            </a:r>
            <a:r>
              <a:rPr lang="en-US" sz="2200"/>
              <a:t>:</a:t>
            </a:r>
            <a:endParaRPr lang="en-US" sz="2200" i="1"/>
          </a:p>
          <a:p>
            <a:pPr eaLnBrk="1" hangingPunct="1"/>
            <a:r>
              <a:rPr lang="en-US" sz="2200"/>
              <a:t>     ● </a:t>
            </a:r>
            <a:r>
              <a:rPr lang="en-US" sz="2200" i="1"/>
              <a:t>R</a:t>
            </a:r>
            <a:r>
              <a:rPr lang="en-US" sz="2200"/>
              <a:t> is correct:</a:t>
            </a:r>
          </a:p>
          <a:p>
            <a:pPr eaLnBrk="1" hangingPunct="1"/>
            <a:r>
              <a:rPr lang="en-US" sz="2200"/>
              <a:t>        ● &lt;</a:t>
            </a:r>
            <a:r>
              <a:rPr lang="en-US" sz="2200" i="1"/>
              <a:t>G</a:t>
            </a:r>
            <a:r>
              <a:rPr lang="en-US" sz="2200"/>
              <a:t> &gt; </a:t>
            </a:r>
            <a:r>
              <a:rPr lang="en-US" sz="2200">
                <a:sym typeface="Symbol" panose="05050102010706020507" pitchFamily="18" charset="2"/>
              </a:rPr>
              <a:t></a:t>
            </a:r>
            <a:r>
              <a:rPr lang="en-US" sz="2200"/>
              <a:t> CFG</a:t>
            </a:r>
            <a:r>
              <a:rPr lang="en-US" sz="2200" baseline="-25000"/>
              <a:t>ALL</a:t>
            </a:r>
            <a:r>
              <a:rPr lang="en-US" sz="2200"/>
              <a:t>: </a:t>
            </a:r>
            <a:r>
              <a:rPr lang="en-US" sz="2200" i="1"/>
              <a:t>G</a:t>
            </a:r>
            <a:r>
              <a:rPr lang="en-US" sz="2200"/>
              <a:t> is equivalent to </a:t>
            </a:r>
            <a:r>
              <a:rPr lang="en-US" sz="2200" i="1"/>
              <a:t>G</a:t>
            </a:r>
            <a:r>
              <a:rPr lang="en-US" sz="2200"/>
              <a:t>#, which generates </a:t>
            </a:r>
          </a:p>
          <a:p>
            <a:pPr eaLnBrk="1" hangingPunct="1"/>
            <a:r>
              <a:rPr lang="en-US" sz="2200"/>
              <a:t>           everything.  </a:t>
            </a:r>
            <a:r>
              <a:rPr lang="en-US" sz="2200" i="1"/>
              <a:t>Oracle</a:t>
            </a:r>
            <a:r>
              <a:rPr lang="en-US" sz="2200"/>
              <a:t> accepts.</a:t>
            </a:r>
          </a:p>
          <a:p>
            <a:pPr eaLnBrk="1" hangingPunct="1"/>
            <a:r>
              <a:rPr lang="en-US" sz="2200"/>
              <a:t>        ● &lt;</a:t>
            </a:r>
            <a:r>
              <a:rPr lang="en-US" sz="2200" i="1"/>
              <a:t>G</a:t>
            </a:r>
            <a:r>
              <a:rPr lang="en-US" sz="2200"/>
              <a:t> &gt; </a:t>
            </a:r>
            <a:r>
              <a:rPr lang="en-US" sz="2200">
                <a:sym typeface="Symbol" panose="05050102010706020507" pitchFamily="18" charset="2"/>
              </a:rPr>
              <a:t></a:t>
            </a:r>
            <a:r>
              <a:rPr lang="en-US" sz="2200"/>
              <a:t> CFG</a:t>
            </a:r>
            <a:r>
              <a:rPr lang="en-US" sz="2200" baseline="-25000"/>
              <a:t>ALL</a:t>
            </a:r>
            <a:r>
              <a:rPr lang="en-US" sz="2200"/>
              <a:t>: </a:t>
            </a:r>
            <a:r>
              <a:rPr lang="en-US" sz="2200" i="1"/>
              <a:t>G</a:t>
            </a:r>
            <a:r>
              <a:rPr lang="en-US" sz="2200"/>
              <a:t> is not equivalent to </a:t>
            </a:r>
            <a:r>
              <a:rPr lang="en-US" sz="2200" i="1"/>
              <a:t>G</a:t>
            </a:r>
            <a:r>
              <a:rPr lang="en-US" sz="2200"/>
              <a:t>#, which</a:t>
            </a:r>
          </a:p>
          <a:p>
            <a:pPr eaLnBrk="1" hangingPunct="1"/>
            <a:r>
              <a:rPr lang="en-US" sz="2200"/>
              <a:t>		generates  everything.  </a:t>
            </a:r>
            <a:r>
              <a:rPr lang="en-US" sz="2200" i="1"/>
              <a:t>Oracle</a:t>
            </a:r>
            <a:r>
              <a:rPr lang="en-US" sz="2200"/>
              <a:t>  rejects.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no machine to decide CFG</a:t>
            </a:r>
            <a:r>
              <a:rPr lang="en-US" sz="2200" baseline="-25000"/>
              <a:t>ALL</a:t>
            </a:r>
            <a:r>
              <a:rPr lang="en-US" sz="2200"/>
              <a:t> can exist, so neither does </a:t>
            </a:r>
            <a:r>
              <a:rPr lang="en-US" sz="2200" i="1"/>
              <a:t>Oracle</a:t>
            </a:r>
            <a:r>
              <a:rPr lang="en-US" sz="2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3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A</a:t>
            </a:r>
            <a:r>
              <a:rPr lang="en-US" sz="2200" baseline="-25000"/>
              <a:t>anbn</a:t>
            </a:r>
            <a:r>
              <a:rPr lang="en-US" sz="2200"/>
              <a:t> contains strings that look like: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q00,a00,q01,a00,</a:t>
            </a:r>
            <a:r>
              <a:rPr lang="en-US" sz="2200">
                <a:latin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sz="2200"/>
              <a:t>),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q00,a01,q00,a10,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q00,a10,q01,a01,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q00,a11,q01,a10,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q01,a00,q00,a01,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q01,a01,q01,a10,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q01,a10,q01,a11,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q01,a11,q11,a01,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It does not contain strings like </a:t>
            </a:r>
            <a:r>
              <a:rPr lang="en-US" sz="2200">
                <a:latin typeface="Courier New" panose="02070309020205020404" pitchFamily="49" charset="0"/>
              </a:rPr>
              <a:t>aaabbb</a:t>
            </a:r>
            <a:r>
              <a:rPr lang="en-US" sz="2200"/>
              <a:t>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 does.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</a:t>
            </a:r>
            <a:r>
              <a:rPr lang="en-US" sz="3600" b="1" baseline="-25000">
                <a:solidFill>
                  <a:schemeClr val="tx2"/>
                </a:solidFill>
              </a:rPr>
              <a:t>anbn</a:t>
            </a:r>
            <a:r>
              <a:rPr lang="en-US" sz="3600" b="1">
                <a:solidFill>
                  <a:schemeClr val="tx2"/>
                </a:solidFill>
              </a:rPr>
              <a:t>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) = A</a:t>
            </a:r>
            <a:r>
              <a:rPr lang="en-US" sz="3600" b="1" baseline="30000">
                <a:solidFill>
                  <a:schemeClr val="tx2"/>
                </a:solidFill>
              </a:rPr>
              <a:t>n</a:t>
            </a:r>
            <a:r>
              <a:rPr lang="en-US" sz="3600" b="1">
                <a:solidFill>
                  <a:schemeClr val="tx2"/>
                </a:solidFill>
              </a:rPr>
              <a:t>B</a:t>
            </a:r>
            <a:r>
              <a:rPr lang="en-US" sz="3600" b="1" baseline="30000">
                <a:solidFill>
                  <a:schemeClr val="tx2"/>
                </a:solidFill>
              </a:rPr>
              <a:t>n</a:t>
            </a:r>
            <a:r>
              <a:rPr lang="en-US" sz="3600" b="1">
                <a:solidFill>
                  <a:schemeClr val="tx2"/>
                </a:solidFill>
              </a:rPr>
              <a:t>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Try this one: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	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   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1000" dirty="0">
                <a:latin typeface="Arial" charset="0"/>
              </a:rPr>
              <a:t/>
            </a:r>
            <a:br>
              <a:rPr lang="en-US" sz="1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         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1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 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-25000" dirty="0" err="1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</a:t>
            </a:r>
            <a:r>
              <a:rPr lang="en-US" sz="2000" dirty="0" smtClean="0">
                <a:latin typeface="Arial" charset="0"/>
              </a:rPr>
              <a:t>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      	1.1. Erase the tape.	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		1.2.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1.3.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	1.4. Accept.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 dirty="0" err="1">
                <a:solidFill>
                  <a:schemeClr val="tx2"/>
                </a:solidFill>
              </a:rPr>
              <a:t>A</a:t>
            </a:r>
            <a:r>
              <a:rPr lang="en-US" sz="3500" b="1" baseline="-25000" dirty="0" err="1">
                <a:solidFill>
                  <a:schemeClr val="tx2"/>
                </a:solidFill>
              </a:rPr>
              <a:t>anbn</a:t>
            </a:r>
            <a:r>
              <a:rPr lang="en-US" sz="3500" b="1" dirty="0">
                <a:solidFill>
                  <a:schemeClr val="tx2"/>
                </a:solidFill>
              </a:rPr>
              <a:t> = {&lt;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&gt; : </a:t>
            </a:r>
            <a:r>
              <a:rPr lang="en-US" sz="3500" b="1" i="1" dirty="0">
                <a:solidFill>
                  <a:schemeClr val="tx2"/>
                </a:solidFill>
              </a:rPr>
              <a:t>L</a:t>
            </a:r>
            <a:r>
              <a:rPr lang="en-US" sz="3500" b="1" dirty="0">
                <a:solidFill>
                  <a:schemeClr val="tx2"/>
                </a:solidFill>
              </a:rPr>
              <a:t>(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) = </a:t>
            </a:r>
            <a:r>
              <a:rPr lang="en-US" sz="3500" b="1" dirty="0" err="1">
                <a:solidFill>
                  <a:schemeClr val="tx2"/>
                </a:solidFill>
              </a:rPr>
              <a:t>A</a:t>
            </a:r>
            <a:r>
              <a:rPr lang="en-US" sz="3500" b="1" baseline="30000" dirty="0" err="1">
                <a:solidFill>
                  <a:schemeClr val="tx2"/>
                </a:solidFill>
              </a:rPr>
              <a:t>n</a:t>
            </a:r>
            <a:r>
              <a:rPr lang="en-US" sz="3500" b="1" dirty="0" err="1">
                <a:solidFill>
                  <a:schemeClr val="tx2"/>
                </a:solidFill>
              </a:rPr>
              <a:t>B</a:t>
            </a:r>
            <a:r>
              <a:rPr lang="en-US" sz="3500" b="1" baseline="30000" dirty="0" err="1">
                <a:solidFill>
                  <a:schemeClr val="tx2"/>
                </a:solidFill>
              </a:rPr>
              <a:t>n</a:t>
            </a:r>
            <a:r>
              <a:rPr lang="en-US" sz="3500" b="1" dirty="0">
                <a:solidFill>
                  <a:schemeClr val="tx2"/>
                </a:solidFill>
              </a:rPr>
              <a:t>}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4191000" y="20574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4400" y="3962400"/>
            <a:ext cx="42164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Work with a partner. Fill in the last part of the "proof" for each reduction; determine which reduction(s) work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Also try</a:t>
            </a:r>
            <a:r>
              <a:rPr lang="en-US" sz="2000" dirty="0" smtClean="0">
                <a:latin typeface="Arial" charset="0"/>
              </a:rPr>
              <a:t>:   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= 	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	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-25000" dirty="0" err="1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</a:t>
            </a:r>
            <a:r>
              <a:rPr lang="en-US" sz="2000" dirty="0" smtClean="0">
                <a:latin typeface="Arial" charset="0"/>
              </a:rPr>
              <a:t>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1.1 Copy the input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to another track for later.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1.2. Erase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1.3.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1.4.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1.5. 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back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1.6. If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then accept, else loop.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 is not SD</a:t>
            </a:r>
            <a:r>
              <a:rPr lang="en-US" sz="35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988" name="Line 11"/>
          <p:cNvSpPr>
            <a:spLocks noChangeShapeType="1"/>
          </p:cNvSpPr>
          <p:nvPr/>
        </p:nvSpPr>
        <p:spPr bwMode="auto">
          <a:xfrm>
            <a:off x="4343400" y="1447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80772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And try this one</a:t>
            </a:r>
            <a:b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reduces 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 to </a:t>
            </a:r>
            <a:r>
              <a:rPr lang="en-US" sz="2000" dirty="0" err="1"/>
              <a:t>A</a:t>
            </a:r>
            <a:r>
              <a:rPr lang="en-US" sz="2000" baseline="-25000" dirty="0" err="1"/>
              <a:t>anbn</a:t>
            </a:r>
            <a:r>
              <a:rPr lang="en-US" sz="2000" dirty="0"/>
              <a:t>:</a:t>
            </a:r>
          </a:p>
          <a:p>
            <a:pPr eaLnBrk="1" hangingPunct="1"/>
            <a:r>
              <a:rPr lang="en-US" sz="2000" dirty="0"/>
              <a:t>    	    1. Construct the description &lt;</a:t>
            </a:r>
            <a:r>
              <a:rPr lang="en-US" sz="2000" i="1" dirty="0"/>
              <a:t>M</a:t>
            </a:r>
            <a:r>
              <a:rPr lang="en-US" sz="2000" dirty="0"/>
              <a:t>#&gt;:</a:t>
            </a:r>
          </a:p>
          <a:p>
            <a:pPr lvl="1" eaLnBrk="1" hangingPunct="1"/>
            <a:r>
              <a:rPr lang="en-US" sz="2000" dirty="0"/>
              <a:t>         1.1. If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dirty="0" err="1"/>
              <a:t>A</a:t>
            </a:r>
            <a:r>
              <a:rPr lang="en-US" sz="2000" baseline="30000" dirty="0" err="1"/>
              <a:t>n</a:t>
            </a:r>
            <a:r>
              <a:rPr lang="en-US" sz="2000" dirty="0" err="1"/>
              <a:t>B</a:t>
            </a:r>
            <a:r>
              <a:rPr lang="en-US" sz="2000" baseline="30000" dirty="0" err="1"/>
              <a:t>n</a:t>
            </a:r>
            <a:r>
              <a:rPr lang="en-US" sz="2000" dirty="0"/>
              <a:t> then accept.  Else:	</a:t>
            </a:r>
          </a:p>
          <a:p>
            <a:pPr lvl="1" eaLnBrk="1" hangingPunct="1"/>
            <a:r>
              <a:rPr lang="en-US" sz="2000" dirty="0"/>
              <a:t>         1.2. Erase the tape.		</a:t>
            </a:r>
          </a:p>
          <a:p>
            <a:pPr lvl="1" eaLnBrk="1" hangingPunct="1"/>
            <a:r>
              <a:rPr lang="en-US" sz="2000" dirty="0"/>
              <a:t>         1.3. Write </a:t>
            </a:r>
            <a:r>
              <a:rPr lang="en-US" sz="2000" i="1" dirty="0"/>
              <a:t>w</a:t>
            </a:r>
            <a:r>
              <a:rPr lang="en-US" sz="2000" dirty="0"/>
              <a:t> on the tape.</a:t>
            </a:r>
          </a:p>
          <a:p>
            <a:pPr lvl="1" eaLnBrk="1" hangingPunct="1"/>
            <a:r>
              <a:rPr lang="en-US" sz="2000" dirty="0"/>
              <a:t>         1.4.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.</a:t>
            </a:r>
          </a:p>
          <a:p>
            <a:pPr lvl="1" eaLnBrk="1" hangingPunct="1"/>
            <a:r>
              <a:rPr lang="en-US" sz="2000" dirty="0"/>
              <a:t>         1.5. Accept.</a:t>
            </a:r>
          </a:p>
          <a:p>
            <a:pPr lvl="1" eaLnBrk="1" hangingPunct="1"/>
            <a:r>
              <a:rPr lang="en-US" sz="2000" dirty="0"/>
              <a:t>    2. Return &lt;</a:t>
            </a:r>
            <a:r>
              <a:rPr lang="en-US" sz="2000" i="1" dirty="0"/>
              <a:t>M</a:t>
            </a:r>
            <a:r>
              <a:rPr lang="en-US" sz="2000" dirty="0"/>
              <a:t>#&gt;.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then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&gt;)) semidecides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</a:t>
            </a:r>
            <a:endParaRPr lang="en-US" sz="2000" i="1" dirty="0"/>
          </a:p>
          <a:p>
            <a:pPr eaLnBrk="1" hangingPunct="1"/>
            <a:r>
              <a:rPr lang="en-US" sz="2000" dirty="0"/>
              <a:t>     </a:t>
            </a:r>
            <a:endParaRPr lang="en-US" sz="1000" dirty="0"/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 is not SD</a:t>
            </a:r>
            <a:r>
              <a:rPr lang="en-US" sz="35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What about:	</a:t>
            </a:r>
            <a:r>
              <a:rPr lang="en-US" sz="2400" dirty="0">
                <a:sym typeface="Symbol" panose="05050102010706020507" pitchFamily="18" charset="2"/>
              </a:rPr>
              <a:t></a:t>
            </a:r>
            <a:r>
              <a:rPr lang="en-US" sz="2400" dirty="0"/>
              <a:t>H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does not halt on </a:t>
            </a:r>
            <a:r>
              <a:rPr lang="en-US" sz="2400" i="1" dirty="0"/>
              <a:t>w</a:t>
            </a:r>
            <a:r>
              <a:rPr lang="en-US" sz="2400" dirty="0"/>
              <a:t>}</a:t>
            </a:r>
          </a:p>
          <a:p>
            <a:pPr eaLnBrk="1" hangingPunct="1"/>
            <a:r>
              <a:rPr lang="en-US" sz="2400" dirty="0"/>
              <a:t> 											       </a:t>
            </a:r>
            <a:r>
              <a:rPr lang="en-US" sz="2400" i="1" dirty="0"/>
              <a:t>R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(?</a:t>
            </a:r>
            <a:r>
              <a:rPr lang="en-US" sz="2400" i="1" dirty="0"/>
              <a:t>Oracle</a:t>
            </a:r>
            <a:r>
              <a:rPr lang="en-US" sz="2400" dirty="0"/>
              <a:t>) 	H</a:t>
            </a:r>
            <a:r>
              <a:rPr lang="en-US" sz="2400" baseline="-25000" dirty="0"/>
              <a:t>ALL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 : TM halts on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*}</a:t>
            </a:r>
          </a:p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/>
              <a:t>Reduction Attempt 1: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(&lt;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&gt;) = </a:t>
            </a:r>
          </a:p>
          <a:p>
            <a:pPr eaLnBrk="1" hangingPunct="1"/>
            <a:r>
              <a:rPr lang="en-US" sz="2400" dirty="0"/>
              <a:t>    1. Construct the description &lt;</a:t>
            </a:r>
            <a:r>
              <a:rPr lang="en-US" sz="2400" i="1" dirty="0"/>
              <a:t>M</a:t>
            </a:r>
            <a:r>
              <a:rPr lang="en-US" sz="2400" dirty="0"/>
              <a:t>#&gt;, where </a:t>
            </a:r>
            <a:r>
              <a:rPr lang="en-US" sz="2400" i="1" dirty="0"/>
              <a:t>M</a:t>
            </a:r>
            <a:r>
              <a:rPr lang="en-US" sz="2400" dirty="0"/>
              <a:t>#(</a:t>
            </a:r>
            <a:r>
              <a:rPr lang="en-US" sz="2400" i="1" dirty="0"/>
              <a:t>x</a:t>
            </a:r>
            <a:r>
              <a:rPr lang="en-US" sz="2400" dirty="0"/>
              <a:t>) </a:t>
            </a:r>
          </a:p>
          <a:p>
            <a:pPr eaLnBrk="1" hangingPunct="1"/>
            <a:r>
              <a:rPr lang="en-US" sz="2400" dirty="0"/>
              <a:t>	    operates as follows:</a:t>
            </a:r>
          </a:p>
          <a:p>
            <a:pPr lvl="1" eaLnBrk="1" hangingPunct="1"/>
            <a:r>
              <a:rPr lang="en-US" sz="2400" dirty="0"/>
              <a:t>        1.1. Erase the tape.</a:t>
            </a:r>
          </a:p>
          <a:p>
            <a:pPr lvl="1" eaLnBrk="1" hangingPunct="1"/>
            <a:r>
              <a:rPr lang="en-US" sz="2400" dirty="0"/>
              <a:t>        1.2. Write </a:t>
            </a:r>
            <a:r>
              <a:rPr lang="en-US" sz="2400" i="1" dirty="0"/>
              <a:t>w</a:t>
            </a:r>
            <a:r>
              <a:rPr lang="en-US" sz="2400" dirty="0"/>
              <a:t> on the tape.</a:t>
            </a:r>
          </a:p>
          <a:p>
            <a:pPr lvl="1" eaLnBrk="1" hangingPunct="1"/>
            <a:r>
              <a:rPr lang="en-US" sz="2400" dirty="0"/>
              <a:t>        1.3. Run </a:t>
            </a:r>
            <a:r>
              <a:rPr lang="en-US" sz="2400" i="1" dirty="0"/>
              <a:t>M</a:t>
            </a:r>
            <a:r>
              <a:rPr lang="en-US" sz="2400" dirty="0"/>
              <a:t> on </a:t>
            </a:r>
            <a:r>
              <a:rPr lang="en-US" sz="2400" i="1" dirty="0"/>
              <a:t>w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    2. Return &lt;</a:t>
            </a:r>
            <a:r>
              <a:rPr lang="en-US" sz="2400" i="1" dirty="0"/>
              <a:t>M</a:t>
            </a:r>
            <a:r>
              <a:rPr lang="en-US" sz="2400" dirty="0"/>
              <a:t>#&gt;.</a:t>
            </a:r>
          </a:p>
          <a:p>
            <a:pPr eaLnBrk="1" hangingPunct="1"/>
            <a:endParaRPr lang="en-US" sz="2400" dirty="0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/>
              <a:t>H</a:t>
            </a:r>
            <a:r>
              <a:rPr lang="en-US" sz="3600" b="1" baseline="-25000" dirty="0"/>
              <a:t>ALL</a:t>
            </a:r>
            <a:r>
              <a:rPr lang="en-US" sz="3600" b="1" dirty="0"/>
              <a:t> = {&lt;</a:t>
            </a:r>
            <a:r>
              <a:rPr lang="en-US" sz="3600" b="1" i="1" dirty="0"/>
              <a:t>M</a:t>
            </a:r>
            <a:r>
              <a:rPr lang="en-US" sz="3600" b="1" dirty="0"/>
              <a:t>&gt; : TM halts on </a:t>
            </a:r>
            <a:r>
              <a:rPr lang="en-US" sz="3600" b="1" dirty="0">
                <a:sym typeface="Symbol" panose="05050102010706020507" pitchFamily="18" charset="2"/>
              </a:rPr>
              <a:t></a:t>
            </a:r>
            <a:r>
              <a:rPr lang="en-US" sz="3600" b="1" dirty="0"/>
              <a:t>*}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3810000" y="1524000"/>
            <a:ext cx="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305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 = {&lt;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: TM </a:t>
            </a:r>
            <a:r>
              <a:rPr lang="en-US" sz="2000" i="1"/>
              <a:t>M</a:t>
            </a:r>
            <a:r>
              <a:rPr lang="en-US" sz="2000"/>
              <a:t> does not halt on </a:t>
            </a:r>
            <a:r>
              <a:rPr lang="en-US" sz="2000" i="1"/>
              <a:t>w</a:t>
            </a:r>
            <a:r>
              <a:rPr lang="en-US" sz="2000"/>
              <a:t>}</a:t>
            </a:r>
          </a:p>
          <a:p>
            <a:pPr eaLnBrk="1" hangingPunct="1"/>
            <a:r>
              <a:rPr lang="en-US" sz="2000"/>
              <a:t> 											       </a:t>
            </a:r>
            <a:r>
              <a:rPr lang="en-US" sz="2000" i="1"/>
              <a:t>R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(?</a:t>
            </a:r>
            <a:r>
              <a:rPr lang="en-US" sz="2000" i="1"/>
              <a:t>Oracle</a:t>
            </a:r>
            <a:r>
              <a:rPr lang="en-US" sz="2000"/>
              <a:t>) 	H</a:t>
            </a:r>
            <a:r>
              <a:rPr lang="en-US" sz="2000" baseline="-25000"/>
              <a:t>ALL</a:t>
            </a:r>
            <a:r>
              <a:rPr lang="en-US" sz="2000"/>
              <a:t> = {&lt;</a:t>
            </a:r>
            <a:r>
              <a:rPr lang="en-US" sz="2000" i="1"/>
              <a:t>M</a:t>
            </a:r>
            <a:r>
              <a:rPr lang="en-US" sz="2000"/>
              <a:t>&gt; : TM halts on </a:t>
            </a:r>
            <a:r>
              <a:rPr lang="en-US" sz="2000">
                <a:sym typeface="Symbol" panose="05050102010706020507" pitchFamily="18" charset="2"/>
              </a:rPr>
              <a:t></a:t>
            </a:r>
            <a:r>
              <a:rPr lang="en-US" sz="2000"/>
              <a:t>*}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 b="1" i="1"/>
              <a:t>Reduction Attempt 1:</a:t>
            </a:r>
            <a:r>
              <a:rPr lang="en-US" sz="2000"/>
              <a:t> 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 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    1.1. Erase the tape.</a:t>
            </a:r>
          </a:p>
          <a:p>
            <a:pPr lvl="1" eaLnBrk="1" hangingPunct="1"/>
            <a:r>
              <a:rPr lang="en-US" sz="2000"/>
              <a:t>        1.2.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       1.3.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</a:t>
            </a:r>
            <a:r>
              <a:rPr lang="en-US" sz="2000"/>
              <a:t>.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semidecides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</a:t>
            </a:r>
          </a:p>
          <a:p>
            <a:pPr eaLnBrk="1" hangingPunct="1"/>
            <a:r>
              <a:rPr lang="en-US" sz="2000"/>
              <a:t>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M</a:t>
            </a:r>
            <a:r>
              <a:rPr lang="en-US" sz="2000"/>
              <a:t> does not halt on </a:t>
            </a:r>
            <a:r>
              <a:rPr lang="en-US" sz="2000" i="1"/>
              <a:t>w</a:t>
            </a:r>
            <a:r>
              <a:rPr lang="en-US" sz="2000"/>
              <a:t>, so </a:t>
            </a:r>
            <a:r>
              <a:rPr lang="en-US" sz="2000" i="1"/>
              <a:t>M</a:t>
            </a:r>
            <a:r>
              <a:rPr lang="en-US" sz="2000"/>
              <a:t># gets stuck in step 1.3 </a:t>
            </a:r>
          </a:p>
          <a:p>
            <a:pPr eaLnBrk="1" hangingPunct="1"/>
            <a:r>
              <a:rPr lang="en-US" sz="2000"/>
              <a:t>	  and halts on nothing.  </a:t>
            </a:r>
            <a:r>
              <a:rPr lang="en-US" sz="2000" b="1" i="1"/>
              <a:t>Oracle</a:t>
            </a:r>
            <a:r>
              <a:rPr lang="en-US" sz="2000" b="1"/>
              <a:t> does not accept.</a:t>
            </a:r>
          </a:p>
          <a:p>
            <a:pPr eaLnBrk="1" hangingPunct="1"/>
            <a:r>
              <a:rPr lang="en-US" sz="2000"/>
              <a:t>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M</a:t>
            </a:r>
            <a:r>
              <a:rPr lang="en-US" sz="2000"/>
              <a:t> halts on </a:t>
            </a:r>
            <a:r>
              <a:rPr lang="en-US" sz="2000" i="1"/>
              <a:t>w</a:t>
            </a:r>
            <a:r>
              <a:rPr lang="en-US" sz="2000"/>
              <a:t>, so </a:t>
            </a:r>
            <a:r>
              <a:rPr lang="en-US" sz="2000" i="1"/>
              <a:t>M</a:t>
            </a:r>
            <a:r>
              <a:rPr lang="en-US" sz="2000"/>
              <a:t># halts on everything.  </a:t>
            </a:r>
            <a:br>
              <a:rPr lang="en-US" sz="2000"/>
            </a:br>
            <a:r>
              <a:rPr lang="en-US" sz="2000"/>
              <a:t>  </a:t>
            </a:r>
            <a:r>
              <a:rPr lang="en-US" sz="2000" b="1" i="1"/>
              <a:t>Oracle</a:t>
            </a:r>
            <a:r>
              <a:rPr lang="en-US" sz="2000" b="1"/>
              <a:t>  accepts</a:t>
            </a:r>
            <a:r>
              <a:rPr lang="en-US" sz="2000"/>
              <a:t>.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There May Be No Easy Way to Flip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733800" y="15240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14012</TotalTime>
  <Words>2514</Words>
  <Application>Microsoft Office PowerPoint</Application>
  <PresentationFormat>On-screen Show (4:3)</PresentationFormat>
  <Paragraphs>583</Paragraphs>
  <Slides>38</Slides>
  <Notes>38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Times New Roman</vt:lpstr>
      <vt:lpstr>Courier New</vt:lpstr>
      <vt:lpstr>Calibri</vt:lpstr>
      <vt:lpstr>Symbol</vt:lpstr>
      <vt:lpstr>Monotype Sorts</vt:lpstr>
      <vt:lpstr>Default Design</vt:lpstr>
      <vt:lpstr>PowerPoint Presentation</vt:lpstr>
      <vt:lpstr>Your 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{&lt;M, w&gt;: M is a Deciding TM and Rejects w}</vt:lpstr>
      <vt:lpstr>{&lt;M, w&gt;: M is a Deciding TM and Rejects w}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657</cp:revision>
  <cp:lastPrinted>2014-02-20T14:33:43Z</cp:lastPrinted>
  <dcterms:created xsi:type="dcterms:W3CDTF">2007-01-18T00:38:26Z</dcterms:created>
  <dcterms:modified xsi:type="dcterms:W3CDTF">2014-02-21T11:46:10Z</dcterms:modified>
</cp:coreProperties>
</file>